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eague Gothic" charset="1" panose="00000500000000000000"/>
      <p:regular r:id="rId24"/>
    </p:embeddedFont>
    <p:embeddedFont>
      <p:font typeface="Muli" charset="1" panose="00000500000000000000"/>
      <p:regular r:id="rId25"/>
    </p:embeddedFont>
    <p:embeddedFont>
      <p:font typeface="Muli Bold" charset="1" panose="00000800000000000000"/>
      <p:regular r:id="rId26"/>
    </p:embeddedFont>
    <p:embeddedFont>
      <p:font typeface="Canva Student Font"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314586" y="3851444"/>
            <a:ext cx="13658828" cy="4488060"/>
          </a:xfrm>
          <a:prstGeom prst="rect">
            <a:avLst/>
          </a:prstGeom>
        </p:spPr>
        <p:txBody>
          <a:bodyPr anchor="t" rtlCol="false" tIns="0" lIns="0" bIns="0" rIns="0">
            <a:spAutoFit/>
          </a:bodyPr>
          <a:lstStyle/>
          <a:p>
            <a:pPr algn="ctr">
              <a:lnSpc>
                <a:spcPts val="17573"/>
              </a:lnSpc>
            </a:pPr>
            <a:r>
              <a:rPr lang="en-US" sz="15281">
                <a:solidFill>
                  <a:srgbClr val="FFFFFF"/>
                </a:solidFill>
                <a:latin typeface="League Gothic"/>
                <a:ea typeface="League Gothic"/>
                <a:cs typeface="League Gothic"/>
                <a:sym typeface="League Gothic"/>
              </a:rPr>
              <a:t>VIRAL SOCIAL MEDIA TREND ANALYSIS</a:t>
            </a:r>
          </a:p>
        </p:txBody>
      </p:sp>
      <p:sp>
        <p:nvSpPr>
          <p:cNvPr name="TextBox 4" id="4"/>
          <p:cNvSpPr txBox="true"/>
          <p:nvPr/>
        </p:nvSpPr>
        <p:spPr>
          <a:xfrm rot="0">
            <a:off x="6511958" y="8937769"/>
            <a:ext cx="5264084" cy="304800"/>
          </a:xfrm>
          <a:prstGeom prst="rect">
            <a:avLst/>
          </a:prstGeom>
        </p:spPr>
        <p:txBody>
          <a:bodyPr anchor="t" rtlCol="false" tIns="0" lIns="0" bIns="0" rIns="0">
            <a:spAutoFit/>
          </a:bodyPr>
          <a:lstStyle/>
          <a:p>
            <a:pPr algn="ctr">
              <a:lnSpc>
                <a:spcPts val="2610"/>
              </a:lnSpc>
            </a:pPr>
            <a:r>
              <a:rPr lang="en-US" sz="1800" spc="379">
                <a:solidFill>
                  <a:srgbClr val="F4D314"/>
                </a:solidFill>
                <a:latin typeface="Muli"/>
                <a:ea typeface="Muli"/>
                <a:cs typeface="Muli"/>
                <a:sym typeface="Muli"/>
              </a:rPr>
              <a:t>NGUYỄN MẠNH CHÍ</a:t>
            </a:r>
          </a:p>
        </p:txBody>
      </p:sp>
      <p:sp>
        <p:nvSpPr>
          <p:cNvPr name="TextBox 5" id="5"/>
          <p:cNvSpPr txBox="true"/>
          <p:nvPr/>
        </p:nvSpPr>
        <p:spPr>
          <a:xfrm rot="0">
            <a:off x="4953633" y="3026279"/>
            <a:ext cx="8380734" cy="626634"/>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FINAL REPORT</a:t>
            </a:r>
          </a:p>
        </p:txBody>
      </p:sp>
      <p:sp>
        <p:nvSpPr>
          <p:cNvPr name="TextBox 6" id="6"/>
          <p:cNvSpPr txBox="true"/>
          <p:nvPr/>
        </p:nvSpPr>
        <p:spPr>
          <a:xfrm rot="0">
            <a:off x="6511958" y="990600"/>
            <a:ext cx="5264084" cy="304800"/>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3112405"/>
            <a:ext cx="8149929" cy="5587493"/>
          </a:xfrm>
          <a:custGeom>
            <a:avLst/>
            <a:gdLst/>
            <a:ahLst/>
            <a:cxnLst/>
            <a:rect r="r" b="b" t="t" l="l"/>
            <a:pathLst>
              <a:path h="5587493" w="8149929">
                <a:moveTo>
                  <a:pt x="0" y="0"/>
                </a:moveTo>
                <a:lnTo>
                  <a:pt x="8149929" y="0"/>
                </a:lnTo>
                <a:lnTo>
                  <a:pt x="8149929" y="5587493"/>
                </a:lnTo>
                <a:lnTo>
                  <a:pt x="0" y="5587493"/>
                </a:lnTo>
                <a:lnTo>
                  <a:pt x="0" y="0"/>
                </a:lnTo>
                <a:close/>
              </a:path>
            </a:pathLst>
          </a:custGeom>
          <a:blipFill>
            <a:blip r:embed="rId3"/>
            <a:stretch>
              <a:fillRect l="0" t="-1537" r="0" b="-1537"/>
            </a:stretch>
          </a:blipFill>
        </p:spPr>
      </p:sp>
      <p:sp>
        <p:nvSpPr>
          <p:cNvPr name="Freeform 4" id="4"/>
          <p:cNvSpPr/>
          <p:nvPr/>
        </p:nvSpPr>
        <p:spPr>
          <a:xfrm flipH="false" flipV="false" rot="0">
            <a:off x="9424481" y="3112405"/>
            <a:ext cx="8014226" cy="5587493"/>
          </a:xfrm>
          <a:custGeom>
            <a:avLst/>
            <a:gdLst/>
            <a:ahLst/>
            <a:cxnLst/>
            <a:rect r="r" b="b" t="t" l="l"/>
            <a:pathLst>
              <a:path h="5587493" w="8014226">
                <a:moveTo>
                  <a:pt x="0" y="0"/>
                </a:moveTo>
                <a:lnTo>
                  <a:pt x="8014226" y="0"/>
                </a:lnTo>
                <a:lnTo>
                  <a:pt x="8014226" y="5587493"/>
                </a:lnTo>
                <a:lnTo>
                  <a:pt x="0" y="5587493"/>
                </a:lnTo>
                <a:lnTo>
                  <a:pt x="0" y="0"/>
                </a:lnTo>
                <a:close/>
              </a:path>
            </a:pathLst>
          </a:custGeom>
          <a:blipFill>
            <a:blip r:embed="rId4"/>
            <a:stretch>
              <a:fillRect l="0" t="0" r="-3535" b="0"/>
            </a:stretch>
          </a:blipFill>
        </p:spPr>
      </p:sp>
      <p:sp>
        <p:nvSpPr>
          <p:cNvPr name="Freeform 5" id="5"/>
          <p:cNvSpPr/>
          <p:nvPr/>
        </p:nvSpPr>
        <p:spPr>
          <a:xfrm flipH="false" flipV="false" rot="-4288463">
            <a:off x="1047691" y="3619331"/>
            <a:ext cx="2015668" cy="1781117"/>
          </a:xfrm>
          <a:custGeom>
            <a:avLst/>
            <a:gdLst/>
            <a:ahLst/>
            <a:cxnLst/>
            <a:rect r="r" b="b" t="t" l="l"/>
            <a:pathLst>
              <a:path h="1781117" w="2015668">
                <a:moveTo>
                  <a:pt x="0" y="0"/>
                </a:moveTo>
                <a:lnTo>
                  <a:pt x="2015668" y="0"/>
                </a:lnTo>
                <a:lnTo>
                  <a:pt x="2015668" y="1781117"/>
                </a:lnTo>
                <a:lnTo>
                  <a:pt x="0" y="1781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288463">
            <a:off x="9581276" y="3777027"/>
            <a:ext cx="2015668" cy="1781117"/>
          </a:xfrm>
          <a:custGeom>
            <a:avLst/>
            <a:gdLst/>
            <a:ahLst/>
            <a:cxnLst/>
            <a:rect r="r" b="b" t="t" l="l"/>
            <a:pathLst>
              <a:path h="1781117" w="2015668">
                <a:moveTo>
                  <a:pt x="0" y="0"/>
                </a:moveTo>
                <a:lnTo>
                  <a:pt x="2015668" y="0"/>
                </a:lnTo>
                <a:lnTo>
                  <a:pt x="2015668" y="1781118"/>
                </a:lnTo>
                <a:lnTo>
                  <a:pt x="0" y="1781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INSTAGRAM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6007306"/>
            <a:ext cx="6322828" cy="3664210"/>
          </a:xfrm>
          <a:custGeom>
            <a:avLst/>
            <a:gdLst/>
            <a:ahLst/>
            <a:cxnLst/>
            <a:rect r="r" b="b" t="t" l="l"/>
            <a:pathLst>
              <a:path h="3664210" w="6322828">
                <a:moveTo>
                  <a:pt x="0" y="0"/>
                </a:moveTo>
                <a:lnTo>
                  <a:pt x="6322828" y="0"/>
                </a:lnTo>
                <a:lnTo>
                  <a:pt x="6322828" y="3664209"/>
                </a:lnTo>
                <a:lnTo>
                  <a:pt x="0" y="3664209"/>
                </a:lnTo>
                <a:lnTo>
                  <a:pt x="0" y="0"/>
                </a:lnTo>
                <a:close/>
              </a:path>
            </a:pathLst>
          </a:custGeom>
          <a:blipFill>
            <a:blip r:embed="rId3"/>
            <a:stretch>
              <a:fillRect l="0" t="0" r="0" b="0"/>
            </a:stretch>
          </a:blipFill>
        </p:spPr>
      </p:sp>
      <p:sp>
        <p:nvSpPr>
          <p:cNvPr name="Freeform 4" id="4"/>
          <p:cNvSpPr/>
          <p:nvPr/>
        </p:nvSpPr>
        <p:spPr>
          <a:xfrm flipH="false" flipV="false" rot="0">
            <a:off x="1028700" y="2274418"/>
            <a:ext cx="15095051" cy="3547337"/>
          </a:xfrm>
          <a:custGeom>
            <a:avLst/>
            <a:gdLst/>
            <a:ahLst/>
            <a:cxnLst/>
            <a:rect r="r" b="b" t="t" l="l"/>
            <a:pathLst>
              <a:path h="3547337" w="15095051">
                <a:moveTo>
                  <a:pt x="0" y="0"/>
                </a:moveTo>
                <a:lnTo>
                  <a:pt x="15095051" y="0"/>
                </a:lnTo>
                <a:lnTo>
                  <a:pt x="15095051" y="3547337"/>
                </a:lnTo>
                <a:lnTo>
                  <a:pt x="0" y="3547337"/>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TIKTOK</a:t>
            </a:r>
          </a:p>
        </p:txBody>
      </p:sp>
      <p:sp>
        <p:nvSpPr>
          <p:cNvPr name="TextBox 6" id="6"/>
          <p:cNvSpPr txBox="true"/>
          <p:nvPr/>
        </p:nvSpPr>
        <p:spPr>
          <a:xfrm rot="0">
            <a:off x="9144000" y="6689127"/>
            <a:ext cx="7152584" cy="128905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Likes, Comments, Shares, Engagement Rate:</a:t>
            </a:r>
          </a:p>
          <a:p>
            <a:pPr algn="ctr">
              <a:lnSpc>
                <a:spcPts val="3499"/>
              </a:lnSpc>
            </a:pPr>
            <a:r>
              <a:rPr lang="en-US" sz="2499">
                <a:solidFill>
                  <a:srgbClr val="FFFFFF"/>
                </a:solidFill>
                <a:latin typeface="Muli"/>
                <a:ea typeface="Muli"/>
                <a:cs typeface="Muli"/>
                <a:sym typeface="Muli"/>
              </a:rPr>
              <a:t>Không có chênh lệch đáng kể</a:t>
            </a:r>
          </a:p>
        </p:txBody>
      </p:sp>
      <p:sp>
        <p:nvSpPr>
          <p:cNvPr name="TextBox 7" id="7"/>
          <p:cNvSpPr txBox="true"/>
          <p:nvPr/>
        </p:nvSpPr>
        <p:spPr>
          <a:xfrm rot="0">
            <a:off x="9144000" y="8407400"/>
            <a:ext cx="7903884" cy="85090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 Người dùng Tiktok có hành vi tương tác ở cả 4 dạng nội dung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3138141"/>
            <a:ext cx="7467181" cy="5303020"/>
          </a:xfrm>
          <a:custGeom>
            <a:avLst/>
            <a:gdLst/>
            <a:ahLst/>
            <a:cxnLst/>
            <a:rect r="r" b="b" t="t" l="l"/>
            <a:pathLst>
              <a:path h="5303020" w="7467181">
                <a:moveTo>
                  <a:pt x="0" y="0"/>
                </a:moveTo>
                <a:lnTo>
                  <a:pt x="7467181" y="0"/>
                </a:lnTo>
                <a:lnTo>
                  <a:pt x="7467181" y="5303020"/>
                </a:lnTo>
                <a:lnTo>
                  <a:pt x="0" y="5303020"/>
                </a:lnTo>
                <a:lnTo>
                  <a:pt x="0" y="0"/>
                </a:lnTo>
                <a:close/>
              </a:path>
            </a:pathLst>
          </a:custGeom>
          <a:blipFill>
            <a:blip r:embed="rId3"/>
            <a:stretch>
              <a:fillRect l="0" t="0" r="0" b="0"/>
            </a:stretch>
          </a:blipFill>
        </p:spPr>
      </p:sp>
      <p:sp>
        <p:nvSpPr>
          <p:cNvPr name="TextBox 4" id="4"/>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TIKTOK</a:t>
            </a:r>
          </a:p>
        </p:txBody>
      </p:sp>
      <p:sp>
        <p:nvSpPr>
          <p:cNvPr name="Freeform 5" id="5"/>
          <p:cNvSpPr/>
          <p:nvPr/>
        </p:nvSpPr>
        <p:spPr>
          <a:xfrm flipH="false" flipV="false" rot="0">
            <a:off x="9144000" y="3138141"/>
            <a:ext cx="7890251" cy="5303020"/>
          </a:xfrm>
          <a:custGeom>
            <a:avLst/>
            <a:gdLst/>
            <a:ahLst/>
            <a:cxnLst/>
            <a:rect r="r" b="b" t="t" l="l"/>
            <a:pathLst>
              <a:path h="5303020" w="7890251">
                <a:moveTo>
                  <a:pt x="0" y="0"/>
                </a:moveTo>
                <a:lnTo>
                  <a:pt x="7890251" y="0"/>
                </a:lnTo>
                <a:lnTo>
                  <a:pt x="7890251" y="5303020"/>
                </a:lnTo>
                <a:lnTo>
                  <a:pt x="0" y="5303020"/>
                </a:lnTo>
                <a:lnTo>
                  <a:pt x="0" y="0"/>
                </a:lnTo>
                <a:close/>
              </a:path>
            </a:pathLst>
          </a:custGeom>
          <a:blipFill>
            <a:blip r:embed="rId4"/>
            <a:stretch>
              <a:fillRect l="0" t="0" r="0" b="0"/>
            </a:stretch>
          </a:blipFill>
        </p:spPr>
      </p:sp>
      <p:sp>
        <p:nvSpPr>
          <p:cNvPr name="Freeform 6" id="6"/>
          <p:cNvSpPr/>
          <p:nvPr/>
        </p:nvSpPr>
        <p:spPr>
          <a:xfrm flipH="false" flipV="false" rot="-4288463">
            <a:off x="1056336" y="3660527"/>
            <a:ext cx="2015668" cy="1781117"/>
          </a:xfrm>
          <a:custGeom>
            <a:avLst/>
            <a:gdLst/>
            <a:ahLst/>
            <a:cxnLst/>
            <a:rect r="r" b="b" t="t" l="l"/>
            <a:pathLst>
              <a:path h="1781117" w="2015668">
                <a:moveTo>
                  <a:pt x="0" y="0"/>
                </a:moveTo>
                <a:lnTo>
                  <a:pt x="2015668" y="0"/>
                </a:lnTo>
                <a:lnTo>
                  <a:pt x="2015668" y="1781117"/>
                </a:lnTo>
                <a:lnTo>
                  <a:pt x="0" y="1781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288463">
            <a:off x="9139669" y="3660527"/>
            <a:ext cx="2015668" cy="1781117"/>
          </a:xfrm>
          <a:custGeom>
            <a:avLst/>
            <a:gdLst/>
            <a:ahLst/>
            <a:cxnLst/>
            <a:rect r="r" b="b" t="t" l="l"/>
            <a:pathLst>
              <a:path h="1781117" w="2015668">
                <a:moveTo>
                  <a:pt x="0" y="0"/>
                </a:moveTo>
                <a:lnTo>
                  <a:pt x="2015668" y="0"/>
                </a:lnTo>
                <a:lnTo>
                  <a:pt x="2015668" y="1781117"/>
                </a:lnTo>
                <a:lnTo>
                  <a:pt x="0" y="1781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71192"/>
            <a:ext cx="5751126" cy="3487108"/>
          </a:xfrm>
          <a:custGeom>
            <a:avLst/>
            <a:gdLst/>
            <a:ahLst/>
            <a:cxnLst/>
            <a:rect r="r" b="b" t="t" l="l"/>
            <a:pathLst>
              <a:path h="3487108" w="5751126">
                <a:moveTo>
                  <a:pt x="0" y="0"/>
                </a:moveTo>
                <a:lnTo>
                  <a:pt x="5751126" y="0"/>
                </a:lnTo>
                <a:lnTo>
                  <a:pt x="5751126" y="3487108"/>
                </a:lnTo>
                <a:lnTo>
                  <a:pt x="0" y="3487108"/>
                </a:lnTo>
                <a:lnTo>
                  <a:pt x="0" y="0"/>
                </a:lnTo>
                <a:close/>
              </a:path>
            </a:pathLst>
          </a:custGeom>
          <a:blipFill>
            <a:blip r:embed="rId3"/>
            <a:stretch>
              <a:fillRect l="0" t="0" r="0" b="0"/>
            </a:stretch>
          </a:blipFill>
        </p:spPr>
      </p:sp>
      <p:sp>
        <p:nvSpPr>
          <p:cNvPr name="Freeform 4" id="4"/>
          <p:cNvSpPr/>
          <p:nvPr/>
        </p:nvSpPr>
        <p:spPr>
          <a:xfrm flipH="false" flipV="false" rot="0">
            <a:off x="1028700" y="2111050"/>
            <a:ext cx="14942749" cy="3548903"/>
          </a:xfrm>
          <a:custGeom>
            <a:avLst/>
            <a:gdLst/>
            <a:ahLst/>
            <a:cxnLst/>
            <a:rect r="r" b="b" t="t" l="l"/>
            <a:pathLst>
              <a:path h="3548903" w="14942749">
                <a:moveTo>
                  <a:pt x="0" y="0"/>
                </a:moveTo>
                <a:lnTo>
                  <a:pt x="14942749" y="0"/>
                </a:lnTo>
                <a:lnTo>
                  <a:pt x="14942749" y="3548903"/>
                </a:lnTo>
                <a:lnTo>
                  <a:pt x="0" y="3548903"/>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TWITTER</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Video, Live Stream</a:t>
            </a:r>
          </a:p>
        </p:txBody>
      </p:sp>
      <p:sp>
        <p:nvSpPr>
          <p:cNvPr name="TextBox 7" id="7"/>
          <p:cNvSpPr txBox="true"/>
          <p:nvPr/>
        </p:nvSpPr>
        <p:spPr>
          <a:xfrm rot="0">
            <a:off x="6779826"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Comments: </a:t>
            </a:r>
          </a:p>
          <a:p>
            <a:pPr algn="ctr">
              <a:lnSpc>
                <a:spcPts val="3499"/>
              </a:lnSpc>
            </a:pPr>
            <a:r>
              <a:rPr lang="en-US" sz="2499">
                <a:solidFill>
                  <a:srgbClr val="FFFFFF"/>
                </a:solidFill>
                <a:latin typeface="Muli"/>
                <a:ea typeface="Muli"/>
                <a:cs typeface="Muli"/>
                <a:sym typeface="Muli"/>
              </a:rPr>
              <a:t>Video, Post</a:t>
            </a:r>
          </a:p>
        </p:txBody>
      </p:sp>
      <p:sp>
        <p:nvSpPr>
          <p:cNvPr name="TextBox 8" id="8"/>
          <p:cNvSpPr txBox="true"/>
          <p:nvPr/>
        </p:nvSpPr>
        <p:spPr>
          <a:xfrm rot="0">
            <a:off x="11501932"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Shares: </a:t>
            </a:r>
          </a:p>
          <a:p>
            <a:pPr algn="ctr">
              <a:lnSpc>
                <a:spcPts val="3499"/>
              </a:lnSpc>
            </a:pPr>
            <a:r>
              <a:rPr lang="en-US" sz="2499">
                <a:solidFill>
                  <a:srgbClr val="FFFFFF"/>
                </a:solidFill>
                <a:latin typeface="Muli"/>
                <a:ea typeface="Muli"/>
                <a:cs typeface="Muli"/>
                <a:sym typeface="Muli"/>
              </a:rPr>
              <a:t>Video, Short Video</a:t>
            </a:r>
          </a:p>
        </p:txBody>
      </p:sp>
      <p:sp>
        <p:nvSpPr>
          <p:cNvPr name="TextBox 9" id="9"/>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Short Video, Video</a:t>
            </a:r>
          </a:p>
        </p:txBody>
      </p:sp>
      <p:sp>
        <p:nvSpPr>
          <p:cNvPr name="TextBox 10" id="10"/>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Short Video, Post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2959761"/>
            <a:ext cx="8080583" cy="5592893"/>
          </a:xfrm>
          <a:custGeom>
            <a:avLst/>
            <a:gdLst/>
            <a:ahLst/>
            <a:cxnLst/>
            <a:rect r="r" b="b" t="t" l="l"/>
            <a:pathLst>
              <a:path h="5592893" w="8080583">
                <a:moveTo>
                  <a:pt x="0" y="0"/>
                </a:moveTo>
                <a:lnTo>
                  <a:pt x="8080583" y="0"/>
                </a:lnTo>
                <a:lnTo>
                  <a:pt x="8080583" y="5592892"/>
                </a:lnTo>
                <a:lnTo>
                  <a:pt x="0" y="5592892"/>
                </a:lnTo>
                <a:lnTo>
                  <a:pt x="0" y="0"/>
                </a:lnTo>
                <a:close/>
              </a:path>
            </a:pathLst>
          </a:custGeom>
          <a:blipFill>
            <a:blip r:embed="rId3"/>
            <a:stretch>
              <a:fillRect l="0" t="0" r="0" b="0"/>
            </a:stretch>
          </a:blipFill>
        </p:spPr>
      </p:sp>
      <p:sp>
        <p:nvSpPr>
          <p:cNvPr name="TextBox 4" id="4"/>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TWITTER</a:t>
            </a:r>
          </a:p>
        </p:txBody>
      </p:sp>
      <p:sp>
        <p:nvSpPr>
          <p:cNvPr name="Freeform 5" id="5"/>
          <p:cNvSpPr/>
          <p:nvPr/>
        </p:nvSpPr>
        <p:spPr>
          <a:xfrm flipH="false" flipV="false" rot="0">
            <a:off x="9361271" y="2959761"/>
            <a:ext cx="7645330" cy="5592893"/>
          </a:xfrm>
          <a:custGeom>
            <a:avLst/>
            <a:gdLst/>
            <a:ahLst/>
            <a:cxnLst/>
            <a:rect r="r" b="b" t="t" l="l"/>
            <a:pathLst>
              <a:path h="5592893" w="7645330">
                <a:moveTo>
                  <a:pt x="0" y="0"/>
                </a:moveTo>
                <a:lnTo>
                  <a:pt x="7645330" y="0"/>
                </a:lnTo>
                <a:lnTo>
                  <a:pt x="7645330" y="5592892"/>
                </a:lnTo>
                <a:lnTo>
                  <a:pt x="0" y="5592892"/>
                </a:lnTo>
                <a:lnTo>
                  <a:pt x="0" y="0"/>
                </a:lnTo>
                <a:close/>
              </a:path>
            </a:pathLst>
          </a:custGeom>
          <a:blipFill>
            <a:blip r:embed="rId4"/>
            <a:stretch>
              <a:fillRect l="0" t="0" r="0" b="0"/>
            </a:stretch>
          </a:blipFill>
        </p:spPr>
      </p:sp>
      <p:sp>
        <p:nvSpPr>
          <p:cNvPr name="Freeform 6" id="6"/>
          <p:cNvSpPr/>
          <p:nvPr/>
        </p:nvSpPr>
        <p:spPr>
          <a:xfrm flipH="false" flipV="false" rot="-4288463">
            <a:off x="1389220" y="3594790"/>
            <a:ext cx="1828627" cy="1615842"/>
          </a:xfrm>
          <a:custGeom>
            <a:avLst/>
            <a:gdLst/>
            <a:ahLst/>
            <a:cxnLst/>
            <a:rect r="r" b="b" t="t" l="l"/>
            <a:pathLst>
              <a:path h="1615842" w="1828627">
                <a:moveTo>
                  <a:pt x="0" y="0"/>
                </a:moveTo>
                <a:lnTo>
                  <a:pt x="1828627" y="0"/>
                </a:lnTo>
                <a:lnTo>
                  <a:pt x="1828627" y="1615842"/>
                </a:lnTo>
                <a:lnTo>
                  <a:pt x="0" y="1615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288463">
            <a:off x="9741357" y="3594790"/>
            <a:ext cx="1828627" cy="1615842"/>
          </a:xfrm>
          <a:custGeom>
            <a:avLst/>
            <a:gdLst/>
            <a:ahLst/>
            <a:cxnLst/>
            <a:rect r="r" b="b" t="t" l="l"/>
            <a:pathLst>
              <a:path h="1615842" w="1828627">
                <a:moveTo>
                  <a:pt x="0" y="0"/>
                </a:moveTo>
                <a:lnTo>
                  <a:pt x="1828627" y="0"/>
                </a:lnTo>
                <a:lnTo>
                  <a:pt x="1828627" y="1615842"/>
                </a:lnTo>
                <a:lnTo>
                  <a:pt x="0" y="1615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69007"/>
            <a:ext cx="6623565" cy="3864944"/>
          </a:xfrm>
          <a:custGeom>
            <a:avLst/>
            <a:gdLst/>
            <a:ahLst/>
            <a:cxnLst/>
            <a:rect r="r" b="b" t="t" l="l"/>
            <a:pathLst>
              <a:path h="3864944" w="6623565">
                <a:moveTo>
                  <a:pt x="0" y="0"/>
                </a:moveTo>
                <a:lnTo>
                  <a:pt x="6623565" y="0"/>
                </a:lnTo>
                <a:lnTo>
                  <a:pt x="6623565" y="3864943"/>
                </a:lnTo>
                <a:lnTo>
                  <a:pt x="0" y="3864943"/>
                </a:lnTo>
                <a:lnTo>
                  <a:pt x="0" y="0"/>
                </a:lnTo>
                <a:close/>
              </a:path>
            </a:pathLst>
          </a:custGeom>
          <a:blipFill>
            <a:blip r:embed="rId3"/>
            <a:stretch>
              <a:fillRect l="0" t="0" r="0" b="0"/>
            </a:stretch>
          </a:blipFill>
        </p:spPr>
      </p:sp>
      <p:sp>
        <p:nvSpPr>
          <p:cNvPr name="Freeform 4" id="4"/>
          <p:cNvSpPr/>
          <p:nvPr/>
        </p:nvSpPr>
        <p:spPr>
          <a:xfrm flipH="false" flipV="false" rot="0">
            <a:off x="1028700" y="2151022"/>
            <a:ext cx="14576099" cy="3407163"/>
          </a:xfrm>
          <a:custGeom>
            <a:avLst/>
            <a:gdLst/>
            <a:ahLst/>
            <a:cxnLst/>
            <a:rect r="r" b="b" t="t" l="l"/>
            <a:pathLst>
              <a:path h="3407163" w="14576099">
                <a:moveTo>
                  <a:pt x="0" y="0"/>
                </a:moveTo>
                <a:lnTo>
                  <a:pt x="14576099" y="0"/>
                </a:lnTo>
                <a:lnTo>
                  <a:pt x="14576099" y="3407163"/>
                </a:lnTo>
                <a:lnTo>
                  <a:pt x="0" y="3407163"/>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YOUTUBE</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Live Stream, Video</a:t>
            </a:r>
          </a:p>
        </p:txBody>
      </p:sp>
      <p:sp>
        <p:nvSpPr>
          <p:cNvPr name="TextBox 7" id="7"/>
          <p:cNvSpPr txBox="true"/>
          <p:nvPr/>
        </p:nvSpPr>
        <p:spPr>
          <a:xfrm rot="0">
            <a:off x="6779826"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Comments: </a:t>
            </a:r>
          </a:p>
          <a:p>
            <a:pPr algn="ctr">
              <a:lnSpc>
                <a:spcPts val="3499"/>
              </a:lnSpc>
            </a:pPr>
            <a:r>
              <a:rPr lang="en-US" sz="2499">
                <a:solidFill>
                  <a:srgbClr val="FFFFFF"/>
                </a:solidFill>
                <a:latin typeface="Muli"/>
                <a:ea typeface="Muli"/>
                <a:cs typeface="Muli"/>
                <a:sym typeface="Muli"/>
              </a:rPr>
              <a:t>Live Stream, Short Video</a:t>
            </a:r>
          </a:p>
        </p:txBody>
      </p:sp>
      <p:sp>
        <p:nvSpPr>
          <p:cNvPr name="TextBox 8" id="8"/>
          <p:cNvSpPr txBox="true"/>
          <p:nvPr/>
        </p:nvSpPr>
        <p:spPr>
          <a:xfrm rot="0">
            <a:off x="11501932"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Shares: </a:t>
            </a:r>
          </a:p>
          <a:p>
            <a:pPr algn="ctr">
              <a:lnSpc>
                <a:spcPts val="3499"/>
              </a:lnSpc>
            </a:pPr>
            <a:r>
              <a:rPr lang="en-US" sz="2499">
                <a:solidFill>
                  <a:srgbClr val="FFFFFF"/>
                </a:solidFill>
                <a:latin typeface="Muli"/>
                <a:ea typeface="Muli"/>
                <a:cs typeface="Muli"/>
                <a:sym typeface="Muli"/>
              </a:rPr>
              <a:t>Video, Post</a:t>
            </a:r>
          </a:p>
        </p:txBody>
      </p:sp>
      <p:sp>
        <p:nvSpPr>
          <p:cNvPr name="TextBox 9" id="9"/>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Live Stream, Post</a:t>
            </a:r>
          </a:p>
        </p:txBody>
      </p:sp>
      <p:sp>
        <p:nvSpPr>
          <p:cNvPr name="TextBox 10" id="10"/>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Post, Short Video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2709762"/>
            <a:ext cx="7491552" cy="5703592"/>
          </a:xfrm>
          <a:custGeom>
            <a:avLst/>
            <a:gdLst/>
            <a:ahLst/>
            <a:cxnLst/>
            <a:rect r="r" b="b" t="t" l="l"/>
            <a:pathLst>
              <a:path h="5703592" w="7491552">
                <a:moveTo>
                  <a:pt x="0" y="0"/>
                </a:moveTo>
                <a:lnTo>
                  <a:pt x="7491552" y="0"/>
                </a:lnTo>
                <a:lnTo>
                  <a:pt x="7491552" y="5703593"/>
                </a:lnTo>
                <a:lnTo>
                  <a:pt x="0" y="5703593"/>
                </a:lnTo>
                <a:lnTo>
                  <a:pt x="0" y="0"/>
                </a:lnTo>
                <a:close/>
              </a:path>
            </a:pathLst>
          </a:custGeom>
          <a:blipFill>
            <a:blip r:embed="rId3"/>
            <a:stretch>
              <a:fillRect l="0" t="0" r="0" b="0"/>
            </a:stretch>
          </a:blipFill>
        </p:spPr>
      </p:sp>
      <p:sp>
        <p:nvSpPr>
          <p:cNvPr name="Freeform 4" id="4"/>
          <p:cNvSpPr/>
          <p:nvPr/>
        </p:nvSpPr>
        <p:spPr>
          <a:xfrm flipH="false" flipV="false" rot="0">
            <a:off x="9024668" y="2709762"/>
            <a:ext cx="8352659" cy="5703592"/>
          </a:xfrm>
          <a:custGeom>
            <a:avLst/>
            <a:gdLst/>
            <a:ahLst/>
            <a:cxnLst/>
            <a:rect r="r" b="b" t="t" l="l"/>
            <a:pathLst>
              <a:path h="5703592" w="8352659">
                <a:moveTo>
                  <a:pt x="0" y="0"/>
                </a:moveTo>
                <a:lnTo>
                  <a:pt x="8352658" y="0"/>
                </a:lnTo>
                <a:lnTo>
                  <a:pt x="8352658" y="5703593"/>
                </a:lnTo>
                <a:lnTo>
                  <a:pt x="0" y="5703593"/>
                </a:lnTo>
                <a:lnTo>
                  <a:pt x="0" y="0"/>
                </a:lnTo>
                <a:close/>
              </a:path>
            </a:pathLst>
          </a:custGeom>
          <a:blipFill>
            <a:blip r:embed="rId4"/>
            <a:stretch>
              <a:fillRect l="-293" t="0" r="-293"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YOUTUBE</a:t>
            </a:r>
          </a:p>
        </p:txBody>
      </p:sp>
      <p:sp>
        <p:nvSpPr>
          <p:cNvPr name="Freeform 6" id="6"/>
          <p:cNvSpPr/>
          <p:nvPr/>
        </p:nvSpPr>
        <p:spPr>
          <a:xfrm flipH="false" flipV="false" rot="-4288463">
            <a:off x="1185495" y="3220218"/>
            <a:ext cx="2015668" cy="1781117"/>
          </a:xfrm>
          <a:custGeom>
            <a:avLst/>
            <a:gdLst/>
            <a:ahLst/>
            <a:cxnLst/>
            <a:rect r="r" b="b" t="t" l="l"/>
            <a:pathLst>
              <a:path h="1781117" w="2015668">
                <a:moveTo>
                  <a:pt x="0" y="0"/>
                </a:moveTo>
                <a:lnTo>
                  <a:pt x="2015668" y="0"/>
                </a:lnTo>
                <a:lnTo>
                  <a:pt x="2015668" y="1781118"/>
                </a:lnTo>
                <a:lnTo>
                  <a:pt x="0" y="1781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288463">
            <a:off x="9047181" y="3279846"/>
            <a:ext cx="2361033" cy="2086294"/>
          </a:xfrm>
          <a:custGeom>
            <a:avLst/>
            <a:gdLst/>
            <a:ahLst/>
            <a:cxnLst/>
            <a:rect r="r" b="b" t="t" l="l"/>
            <a:pathLst>
              <a:path h="2086294" w="2361033">
                <a:moveTo>
                  <a:pt x="0" y="0"/>
                </a:moveTo>
                <a:lnTo>
                  <a:pt x="2361033" y="0"/>
                </a:lnTo>
                <a:lnTo>
                  <a:pt x="2361033" y="2086294"/>
                </a:lnTo>
                <a:lnTo>
                  <a:pt x="0" y="2086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1235116" y="4554465"/>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TIKTOK</a:t>
            </a:r>
          </a:p>
        </p:txBody>
      </p:sp>
      <p:sp>
        <p:nvSpPr>
          <p:cNvPr name="TextBox 4" id="4"/>
          <p:cNvSpPr txBox="true"/>
          <p:nvPr/>
        </p:nvSpPr>
        <p:spPr>
          <a:xfrm rot="0">
            <a:off x="1028700" y="4559227"/>
            <a:ext cx="4164850" cy="428625"/>
          </a:xfrm>
          <a:prstGeom prst="rect">
            <a:avLst/>
          </a:prstGeom>
        </p:spPr>
        <p:txBody>
          <a:bodyPr anchor="t" rtlCol="false" tIns="0" lIns="0" bIns="0" rIns="0">
            <a:spAutoFit/>
          </a:bodyPr>
          <a:lstStyle/>
          <a:p>
            <a:pPr algn="l">
              <a:lnSpc>
                <a:spcPts val="3449"/>
              </a:lnSpc>
            </a:pPr>
            <a:r>
              <a:rPr lang="en-US" sz="2999" b="true">
                <a:solidFill>
                  <a:srgbClr val="F4D314"/>
                </a:solidFill>
                <a:latin typeface="Muli Bold"/>
                <a:ea typeface="Muli Bold"/>
                <a:cs typeface="Muli Bold"/>
                <a:sym typeface="Muli Bold"/>
              </a:rPr>
              <a:t>INSTAGRAM</a:t>
            </a:r>
          </a:p>
        </p:txBody>
      </p:sp>
      <p:sp>
        <p:nvSpPr>
          <p:cNvPr name="TextBox 5" id="5"/>
          <p:cNvSpPr txBox="true"/>
          <p:nvPr/>
        </p:nvSpPr>
        <p:spPr>
          <a:xfrm rot="0">
            <a:off x="1028700" y="6796809"/>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TWITTER</a:t>
            </a:r>
          </a:p>
        </p:txBody>
      </p:sp>
      <p:sp>
        <p:nvSpPr>
          <p:cNvPr name="TextBox 6" id="6"/>
          <p:cNvSpPr txBox="true"/>
          <p:nvPr/>
        </p:nvSpPr>
        <p:spPr>
          <a:xfrm rot="0">
            <a:off x="11235116" y="6796809"/>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YOUTUBE</a:t>
            </a:r>
          </a:p>
        </p:txBody>
      </p:sp>
      <p:sp>
        <p:nvSpPr>
          <p:cNvPr name="TextBox 7" id="7"/>
          <p:cNvSpPr txBox="true"/>
          <p:nvPr/>
        </p:nvSpPr>
        <p:spPr>
          <a:xfrm rot="0">
            <a:off x="1028700" y="5332657"/>
            <a:ext cx="597589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Live Stream, Video</a:t>
            </a:r>
          </a:p>
        </p:txBody>
      </p:sp>
      <p:sp>
        <p:nvSpPr>
          <p:cNvPr name="TextBox 8" id="8"/>
          <p:cNvSpPr txBox="true"/>
          <p:nvPr/>
        </p:nvSpPr>
        <p:spPr>
          <a:xfrm rot="0">
            <a:off x="1028700" y="3336265"/>
            <a:ext cx="16107179" cy="85090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Để tăng Engagement Rate cho bài post → Tập trung vào nền tảng phù hợp và tạo ra nội dung có được nhiều Like nhất có thể.</a:t>
            </a:r>
          </a:p>
        </p:txBody>
      </p:sp>
      <p:sp>
        <p:nvSpPr>
          <p:cNvPr name="TextBox 9" id="9"/>
          <p:cNvSpPr txBox="true"/>
          <p:nvPr/>
        </p:nvSpPr>
        <p:spPr>
          <a:xfrm rot="0">
            <a:off x="1028700" y="2188693"/>
            <a:ext cx="8775018" cy="688976"/>
          </a:xfrm>
          <a:prstGeom prst="rect">
            <a:avLst/>
          </a:prstGeom>
        </p:spPr>
        <p:txBody>
          <a:bodyPr anchor="t" rtlCol="false" tIns="0" lIns="0" bIns="0" rIns="0">
            <a:spAutoFit/>
          </a:bodyPr>
          <a:lstStyle/>
          <a:p>
            <a:pPr algn="l">
              <a:lnSpc>
                <a:spcPts val="5599"/>
              </a:lnSpc>
            </a:pPr>
            <a:r>
              <a:rPr lang="en-US" sz="3999">
                <a:solidFill>
                  <a:srgbClr val="FFFFFF"/>
                </a:solidFill>
                <a:latin typeface="Canva Student Font"/>
                <a:ea typeface="Canva Student Font"/>
                <a:cs typeface="Canva Student Font"/>
                <a:sym typeface="Canva Student Font"/>
              </a:rPr>
              <a:t>"Going viral isn't random, magic, or luck. It's Science"</a:t>
            </a:r>
          </a:p>
        </p:txBody>
      </p:sp>
      <p:sp>
        <p:nvSpPr>
          <p:cNvPr name="TextBox 10" id="10"/>
          <p:cNvSpPr txBox="true"/>
          <p:nvPr/>
        </p:nvSpPr>
        <p:spPr>
          <a:xfrm rot="0">
            <a:off x="1028700" y="7489276"/>
            <a:ext cx="582563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Short Video, Post</a:t>
            </a:r>
          </a:p>
        </p:txBody>
      </p:sp>
      <p:sp>
        <p:nvSpPr>
          <p:cNvPr name="TextBox 11" id="11"/>
          <p:cNvSpPr txBox="true"/>
          <p:nvPr/>
        </p:nvSpPr>
        <p:spPr>
          <a:xfrm rot="0">
            <a:off x="11235116" y="7489276"/>
            <a:ext cx="4867726"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Post, Short Video</a:t>
            </a:r>
          </a:p>
        </p:txBody>
      </p:sp>
      <p:sp>
        <p:nvSpPr>
          <p:cNvPr name="TextBox 12" id="12"/>
          <p:cNvSpPr txBox="true"/>
          <p:nvPr/>
        </p:nvSpPr>
        <p:spPr>
          <a:xfrm rot="0">
            <a:off x="11235116" y="5332657"/>
            <a:ext cx="602418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Short Video, Live Stream</a:t>
            </a:r>
          </a:p>
        </p:txBody>
      </p:sp>
      <p:sp>
        <p:nvSpPr>
          <p:cNvPr name="TextBox 13" id="13"/>
          <p:cNvSpPr txBox="true"/>
          <p:nvPr/>
        </p:nvSpPr>
        <p:spPr>
          <a:xfrm rot="0">
            <a:off x="1028700" y="5961307"/>
            <a:ext cx="5712938"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Fitness, Education, Music</a:t>
            </a:r>
          </a:p>
        </p:txBody>
      </p:sp>
      <p:sp>
        <p:nvSpPr>
          <p:cNvPr name="TextBox 14" id="14"/>
          <p:cNvSpPr txBox="true"/>
          <p:nvPr/>
        </p:nvSpPr>
        <p:spPr>
          <a:xfrm rot="0">
            <a:off x="1028700" y="8117926"/>
            <a:ext cx="5487548"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Tech, Game, Fashion</a:t>
            </a:r>
          </a:p>
        </p:txBody>
      </p:sp>
      <p:sp>
        <p:nvSpPr>
          <p:cNvPr name="TextBox 15" id="15"/>
          <p:cNvSpPr txBox="true"/>
          <p:nvPr/>
        </p:nvSpPr>
        <p:spPr>
          <a:xfrm rot="0">
            <a:off x="11235116" y="8117926"/>
            <a:ext cx="5374853"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Fashion, Education, Giải trí</a:t>
            </a:r>
          </a:p>
        </p:txBody>
      </p:sp>
      <p:sp>
        <p:nvSpPr>
          <p:cNvPr name="TextBox 16" id="16"/>
          <p:cNvSpPr txBox="true"/>
          <p:nvPr/>
        </p:nvSpPr>
        <p:spPr>
          <a:xfrm rot="0">
            <a:off x="11235116" y="5961307"/>
            <a:ext cx="590076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Music, giải trí</a:t>
            </a:r>
          </a:p>
        </p:txBody>
      </p:sp>
      <p:sp>
        <p:nvSpPr>
          <p:cNvPr name="TextBox 17" id="17"/>
          <p:cNvSpPr txBox="true"/>
          <p:nvPr/>
        </p:nvSpPr>
        <p:spPr>
          <a:xfrm rot="0">
            <a:off x="1028700" y="1057275"/>
            <a:ext cx="7655641"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CONCLUSIONS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4" id="4"/>
          <p:cNvSpPr txBox="true"/>
          <p:nvPr/>
        </p:nvSpPr>
        <p:spPr>
          <a:xfrm rot="0">
            <a:off x="7048816" y="6857932"/>
            <a:ext cx="4190367" cy="308554"/>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OVERVIEW</a:t>
            </a:r>
          </a:p>
        </p:txBody>
      </p:sp>
      <p:sp>
        <p:nvSpPr>
          <p:cNvPr name="TextBox 4" id="4"/>
          <p:cNvSpPr txBox="true"/>
          <p:nvPr/>
        </p:nvSpPr>
        <p:spPr>
          <a:xfrm rot="0">
            <a:off x="1958325" y="3267713"/>
            <a:ext cx="14695382" cy="1099185"/>
          </a:xfrm>
          <a:prstGeom prst="rect">
            <a:avLst/>
          </a:prstGeom>
        </p:spPr>
        <p:txBody>
          <a:bodyPr anchor="t" rtlCol="false" tIns="0" lIns="0" bIns="0" rIns="0">
            <a:spAutoFit/>
          </a:bodyPr>
          <a:lstStyle/>
          <a:p>
            <a:pPr algn="l">
              <a:lnSpc>
                <a:spcPts val="2939"/>
              </a:lnSpc>
            </a:pPr>
            <a:r>
              <a:rPr lang="en-US" sz="2099">
                <a:solidFill>
                  <a:srgbClr val="FFFFFF"/>
                </a:solidFill>
                <a:latin typeface="Muli"/>
                <a:ea typeface="Muli"/>
                <a:cs typeface="Muli"/>
                <a:sym typeface="Muli"/>
              </a:rPr>
              <a:t>Trong bối cảnh nội dung được lan truyền với tốc độ chóng mặt trên các nền tảng mạng xã hội, việc hiểu rõ các xu hướng viral (viral trends) không chỉ giúp doanh nghiệp, cá nhân muốn xây dựng thương hiệu cá nhân hoặc bán hàng bắt kịp thị hiếu người dùng, tăng chuyển đổi.</a:t>
            </a:r>
          </a:p>
        </p:txBody>
      </p:sp>
      <p:sp>
        <p:nvSpPr>
          <p:cNvPr name="TextBox 5" id="5"/>
          <p:cNvSpPr txBox="true"/>
          <p:nvPr/>
        </p:nvSpPr>
        <p:spPr>
          <a:xfrm rot="0">
            <a:off x="1958325" y="4695681"/>
            <a:ext cx="14695382" cy="1099185"/>
          </a:xfrm>
          <a:prstGeom prst="rect">
            <a:avLst/>
          </a:prstGeom>
        </p:spPr>
        <p:txBody>
          <a:bodyPr anchor="t" rtlCol="false" tIns="0" lIns="0" bIns="0" rIns="0">
            <a:spAutoFit/>
          </a:bodyPr>
          <a:lstStyle/>
          <a:p>
            <a:pPr algn="l">
              <a:lnSpc>
                <a:spcPts val="2939"/>
              </a:lnSpc>
            </a:pPr>
            <a:r>
              <a:rPr lang="en-US" sz="2099">
                <a:solidFill>
                  <a:srgbClr val="FFFFFF"/>
                </a:solidFill>
                <a:latin typeface="Muli"/>
                <a:ea typeface="Muli"/>
                <a:cs typeface="Muli"/>
                <a:sym typeface="Muli"/>
              </a:rPr>
              <a:t>Dự án này nhằm phân tích các xu hướng lan truyền trên nhiều nền tảng mạng xã hội (TikTok, Instagram, Twitter, YouTube) thông qua các chỉ số tương tác và xu hướng sử dụng hashtag, cung cấp các phân tích chuyên sâu giúp tối ưu hóa chiến lược nội dung và marketing trên mạng xã hội.</a:t>
            </a:r>
          </a:p>
        </p:txBody>
      </p:sp>
      <p:sp>
        <p:nvSpPr>
          <p:cNvPr name="TextBox 6" id="6"/>
          <p:cNvSpPr txBox="true"/>
          <p:nvPr/>
        </p:nvSpPr>
        <p:spPr>
          <a:xfrm rot="0">
            <a:off x="1958325" y="6584226"/>
            <a:ext cx="6052985" cy="412750"/>
          </a:xfrm>
          <a:prstGeom prst="rect">
            <a:avLst/>
          </a:prstGeom>
        </p:spPr>
        <p:txBody>
          <a:bodyPr anchor="t" rtlCol="false" tIns="0" lIns="0" bIns="0" rIns="0">
            <a:spAutoFit/>
          </a:bodyPr>
          <a:lstStyle/>
          <a:p>
            <a:pPr algn="l">
              <a:lnSpc>
                <a:spcPts val="3499"/>
              </a:lnSpc>
            </a:pPr>
            <a:r>
              <a:rPr lang="en-US" sz="2499" b="true">
                <a:solidFill>
                  <a:srgbClr val="FFFFFF"/>
                </a:solidFill>
                <a:latin typeface="Muli Bold"/>
                <a:ea typeface="Muli Bold"/>
                <a:cs typeface="Muli Bold"/>
                <a:sym typeface="Muli Bold"/>
              </a:rPr>
              <a:t>Lợi ích &amp; Ứng dụng:</a:t>
            </a:r>
          </a:p>
        </p:txBody>
      </p:sp>
      <p:sp>
        <p:nvSpPr>
          <p:cNvPr name="TextBox 7" id="7"/>
          <p:cNvSpPr txBox="true"/>
          <p:nvPr/>
        </p:nvSpPr>
        <p:spPr>
          <a:xfrm rot="0">
            <a:off x="3216771" y="7224668"/>
            <a:ext cx="13436936" cy="671830"/>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TỐI ƯU HÓA CHIẾN LƯỢC NỘI DUNG: CHỌN ĐÚNG LOẠI NỘI DUNG VÀ NỀN TẢNG PHÙ HỢP VỚI NHÓM NGƯỜI DÙNG MỤC TIÊU. </a:t>
            </a:r>
          </a:p>
        </p:txBody>
      </p:sp>
      <p:sp>
        <p:nvSpPr>
          <p:cNvPr name="TextBox 8" id="8"/>
          <p:cNvSpPr txBox="true"/>
          <p:nvPr/>
        </p:nvSpPr>
        <p:spPr>
          <a:xfrm rot="0">
            <a:off x="3216771" y="8167961"/>
            <a:ext cx="12477268" cy="671830"/>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SỬ DỤNG HASHTAG THÔNG MINH: TĂNG CƠ HỘI TIẾP CẬN VÀ TƯƠNG TÁC BẰNG CÁCH CHỌN ĐÚNG HASHTAG.</a:t>
            </a:r>
          </a:p>
        </p:txBody>
      </p:sp>
      <p:sp>
        <p:nvSpPr>
          <p:cNvPr name="TextBox 9" id="9"/>
          <p:cNvSpPr txBox="true"/>
          <p:nvPr/>
        </p:nvSpPr>
        <p:spPr>
          <a:xfrm rot="0">
            <a:off x="3216771" y="9093835"/>
            <a:ext cx="12359134" cy="338455"/>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NẮM BẮT XU HƯỚNG KỊP THỜI: RA QUYẾT ĐỊNH DỰA TRÊN DỮ LIỆU THAY VÌ CẢM TÍNH.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096092" y="7645057"/>
            <a:ext cx="4163208" cy="1613243"/>
          </a:xfrm>
          <a:custGeom>
            <a:avLst/>
            <a:gdLst/>
            <a:ahLst/>
            <a:cxnLst/>
            <a:rect r="r" b="b" t="t" l="l"/>
            <a:pathLst>
              <a:path h="1613243" w="4163208">
                <a:moveTo>
                  <a:pt x="0" y="0"/>
                </a:moveTo>
                <a:lnTo>
                  <a:pt x="4163208" y="0"/>
                </a:lnTo>
                <a:lnTo>
                  <a:pt x="4163208" y="1613243"/>
                </a:lnTo>
                <a:lnTo>
                  <a:pt x="0" y="1613243"/>
                </a:lnTo>
                <a:lnTo>
                  <a:pt x="0" y="0"/>
                </a:lnTo>
                <a:close/>
              </a:path>
            </a:pathLst>
          </a:custGeom>
          <a:blipFill>
            <a:blip r:embed="rId3"/>
            <a:stretch>
              <a:fillRect l="0" t="0" r="0" b="0"/>
            </a:stretch>
          </a:blipFill>
        </p:spPr>
      </p:sp>
      <p:sp>
        <p:nvSpPr>
          <p:cNvPr name="TextBox 4" id="4"/>
          <p:cNvSpPr txBox="true"/>
          <p:nvPr/>
        </p:nvSpPr>
        <p:spPr>
          <a:xfrm rot="0">
            <a:off x="8920639" y="1978015"/>
            <a:ext cx="8102362" cy="492125"/>
          </a:xfrm>
          <a:prstGeom prst="rect">
            <a:avLst/>
          </a:prstGeom>
        </p:spPr>
        <p:txBody>
          <a:bodyPr anchor="t" rtlCol="false" tIns="0" lIns="0" bIns="0" rIns="0">
            <a:spAutoFit/>
          </a:bodyPr>
          <a:lstStyle/>
          <a:p>
            <a:pPr algn="r">
              <a:lnSpc>
                <a:spcPts val="4059"/>
              </a:lnSpc>
            </a:pPr>
            <a:r>
              <a:rPr lang="en-US" sz="2799" spc="419">
                <a:solidFill>
                  <a:srgbClr val="F4D314"/>
                </a:solidFill>
                <a:latin typeface="Muli"/>
                <a:ea typeface="Muli"/>
                <a:cs typeface="Muli"/>
                <a:sym typeface="Muli"/>
              </a:rPr>
              <a:t>VIRAL_SOCIAL_MEDIA_TRENDS.CSV </a:t>
            </a:r>
          </a:p>
        </p:txBody>
      </p:sp>
      <p:sp>
        <p:nvSpPr>
          <p:cNvPr name="TextBox 5" id="5"/>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DATA STRUCTURE</a:t>
            </a:r>
          </a:p>
        </p:txBody>
      </p:sp>
      <p:sp>
        <p:nvSpPr>
          <p:cNvPr name="TextBox 6" id="6"/>
          <p:cNvSpPr txBox="true"/>
          <p:nvPr/>
        </p:nvSpPr>
        <p:spPr>
          <a:xfrm rot="0">
            <a:off x="12185008" y="7004493"/>
            <a:ext cx="5985375" cy="447675"/>
          </a:xfrm>
          <a:prstGeom prst="rect">
            <a:avLst/>
          </a:prstGeom>
        </p:spPr>
        <p:txBody>
          <a:bodyPr anchor="t" rtlCol="false" tIns="0" lIns="0" bIns="0" rIns="0">
            <a:spAutoFit/>
          </a:bodyPr>
          <a:lstStyle/>
          <a:p>
            <a:pPr algn="ctr">
              <a:lnSpc>
                <a:spcPts val="3450"/>
              </a:lnSpc>
            </a:pPr>
            <a:r>
              <a:rPr lang="en-US" sz="3000">
                <a:solidFill>
                  <a:srgbClr val="FFFFFF"/>
                </a:solidFill>
                <a:latin typeface="League Gothic"/>
                <a:ea typeface="League Gothic"/>
                <a:cs typeface="League Gothic"/>
                <a:sym typeface="League Gothic"/>
              </a:rPr>
              <a:t>DATA SOURCE</a:t>
            </a:r>
          </a:p>
        </p:txBody>
      </p:sp>
      <p:sp>
        <p:nvSpPr>
          <p:cNvPr name="TextBox 7" id="7"/>
          <p:cNvSpPr txBox="true"/>
          <p:nvPr/>
        </p:nvSpPr>
        <p:spPr>
          <a:xfrm rot="0">
            <a:off x="1958325" y="3792200"/>
            <a:ext cx="10419201" cy="5180456"/>
          </a:xfrm>
          <a:prstGeom prst="rect">
            <a:avLst/>
          </a:prstGeom>
        </p:spPr>
        <p:txBody>
          <a:bodyPr anchor="t" rtlCol="false" tIns="0" lIns="0" bIns="0" rIns="0">
            <a:spAutoFit/>
          </a:bodyPr>
          <a:lstStyle/>
          <a:p>
            <a:pPr algn="just">
              <a:lnSpc>
                <a:spcPts val="4179"/>
              </a:lnSpc>
            </a:pPr>
            <a:r>
              <a:rPr lang="en-US" sz="2100">
                <a:solidFill>
                  <a:srgbClr val="FFFFFF"/>
                </a:solidFill>
                <a:latin typeface="Muli"/>
                <a:ea typeface="Muli"/>
                <a:cs typeface="Muli"/>
                <a:sym typeface="Muli"/>
              </a:rPr>
              <a:t>•</a:t>
            </a:r>
            <a:r>
              <a:rPr lang="en-US" sz="2100" b="true">
                <a:solidFill>
                  <a:srgbClr val="FFFFFF"/>
                </a:solidFill>
                <a:latin typeface="Muli Bold"/>
                <a:ea typeface="Muli Bold"/>
                <a:cs typeface="Muli Bold"/>
                <a:sym typeface="Muli Bold"/>
              </a:rPr>
              <a:t> </a:t>
            </a:r>
            <a:r>
              <a:rPr lang="en-US" sz="2100" b="true">
                <a:solidFill>
                  <a:srgbClr val="F4D314"/>
                </a:solidFill>
                <a:latin typeface="Muli Bold"/>
                <a:ea typeface="Muli Bold"/>
                <a:cs typeface="Muli Bold"/>
                <a:sym typeface="Muli Bold"/>
              </a:rPr>
              <a:t>Post_ID:</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Mã định danh duy nhất của bài đăng. </a:t>
            </a:r>
          </a:p>
          <a:p>
            <a:pPr algn="just">
              <a:lnSpc>
                <a:spcPts val="4179"/>
              </a:lnSpc>
            </a:pPr>
            <a:r>
              <a:rPr lang="en-US" sz="2100">
                <a:solidFill>
                  <a:srgbClr val="FFFFFF"/>
                </a:solidFill>
                <a:latin typeface="Muli"/>
                <a:ea typeface="Muli"/>
                <a:cs typeface="Muli"/>
                <a:sym typeface="Muli"/>
              </a:rPr>
              <a:t>•</a:t>
            </a:r>
            <a:r>
              <a:rPr lang="en-US" sz="2100" b="true">
                <a:solidFill>
                  <a:srgbClr val="FFFFFF"/>
                </a:solidFill>
                <a:latin typeface="Muli Bold"/>
                <a:ea typeface="Muli Bold"/>
                <a:cs typeface="Muli Bold"/>
                <a:sym typeface="Muli Bold"/>
              </a:rPr>
              <a:t> </a:t>
            </a:r>
            <a:r>
              <a:rPr lang="en-US" sz="2100" b="true">
                <a:solidFill>
                  <a:srgbClr val="F4D314"/>
                </a:solidFill>
                <a:latin typeface="Muli Bold"/>
                <a:ea typeface="Muli Bold"/>
                <a:cs typeface="Muli Bold"/>
                <a:sym typeface="Muli Bold"/>
              </a:rPr>
              <a:t>Platform:</a:t>
            </a:r>
            <a:r>
              <a:rPr lang="en-US" sz="2100">
                <a:solidFill>
                  <a:srgbClr val="FFFFFF"/>
                </a:solidFill>
                <a:latin typeface="Muli"/>
                <a:ea typeface="Muli"/>
                <a:cs typeface="Muli"/>
                <a:sym typeface="Muli"/>
              </a:rPr>
              <a:t> Nền tảng mạng xã hội (TikTok, Instagram, Twitter, YouTube).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Hashtag:</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Hashtag đang thịnh hành gắn với bài đăng.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Content_Type:</a:t>
            </a:r>
            <a:r>
              <a:rPr lang="en-US" sz="2100">
                <a:solidFill>
                  <a:srgbClr val="FFFFFF"/>
                </a:solidFill>
                <a:latin typeface="Muli"/>
                <a:ea typeface="Muli"/>
                <a:cs typeface="Muli"/>
                <a:sym typeface="Muli"/>
              </a:rPr>
              <a:t> Loại nội dung (Reel, Video, Post, Shorts, Tweet, v.v.).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Region:</a:t>
            </a:r>
            <a:r>
              <a:rPr lang="en-US" sz="2100">
                <a:solidFill>
                  <a:srgbClr val="FFFFFF"/>
                </a:solidFill>
                <a:latin typeface="Muli"/>
                <a:ea typeface="Muli"/>
                <a:cs typeface="Muli"/>
                <a:sym typeface="Muli"/>
              </a:rPr>
              <a:t> Quốc gia nơi bài đăng đạt được sức hút lớn.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Views: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Tổng số lượt xem.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Likes: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Số lượt thích.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Shares:</a:t>
            </a:r>
            <a:r>
              <a:rPr lang="en-US" sz="2100">
                <a:solidFill>
                  <a:srgbClr val="F4D314"/>
                </a:solidFill>
                <a:latin typeface="Muli"/>
                <a:ea typeface="Muli"/>
                <a:cs typeface="Muli"/>
                <a:sym typeface="Muli"/>
              </a:rPr>
              <a:t> </a:t>
            </a:r>
            <a:r>
              <a:rPr lang="en-US" sz="2100">
                <a:solidFill>
                  <a:srgbClr val="FFFFFF"/>
                </a:solidFill>
                <a:latin typeface="Muli"/>
                <a:ea typeface="Muli"/>
                <a:cs typeface="Muli"/>
                <a:sym typeface="Muli"/>
              </a:rPr>
              <a:t>Số lần chia sẻ.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Comments: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Số bình luận. </a:t>
            </a:r>
          </a:p>
          <a:p>
            <a:pPr algn="just">
              <a:lnSpc>
                <a:spcPts val="4179"/>
              </a:lnSpc>
            </a:pPr>
            <a:r>
              <a:rPr lang="en-US" sz="2100">
                <a:solidFill>
                  <a:srgbClr val="FFFFFF"/>
                </a:solidFill>
                <a:latin typeface="Muli"/>
                <a:ea typeface="Muli"/>
                <a:cs typeface="Muli"/>
                <a:sym typeface="Muli"/>
              </a:rPr>
              <a:t>•</a:t>
            </a:r>
            <a:r>
              <a:rPr lang="en-US" b="true" sz="2100">
                <a:solidFill>
                  <a:srgbClr val="FFFFFF"/>
                </a:solidFill>
                <a:latin typeface="Muli Bold"/>
                <a:ea typeface="Muli Bold"/>
                <a:cs typeface="Muli Bold"/>
                <a:sym typeface="Muli Bold"/>
              </a:rPr>
              <a:t> </a:t>
            </a:r>
            <a:r>
              <a:rPr lang="en-US" b="true" sz="2100">
                <a:solidFill>
                  <a:srgbClr val="F4D314"/>
                </a:solidFill>
                <a:latin typeface="Muli Bold"/>
                <a:ea typeface="Muli Bold"/>
                <a:cs typeface="Muli Bold"/>
                <a:sym typeface="Muli Bold"/>
              </a:rPr>
              <a:t>Engagement_Level:</a:t>
            </a:r>
            <a:r>
              <a:rPr lang="en-US" sz="2100">
                <a:solidFill>
                  <a:srgbClr val="FFFFFF"/>
                </a:solidFill>
                <a:latin typeface="Muli"/>
                <a:ea typeface="Muli"/>
                <a:cs typeface="Muli"/>
                <a:sym typeface="Muli"/>
              </a:rPr>
              <a:t> Mức độ tương tác (Thấp, Trung bình, Cao). </a:t>
            </a:r>
          </a:p>
        </p:txBody>
      </p:sp>
      <p:sp>
        <p:nvSpPr>
          <p:cNvPr name="TextBox 8" id="8"/>
          <p:cNvSpPr txBox="true"/>
          <p:nvPr/>
        </p:nvSpPr>
        <p:spPr>
          <a:xfrm rot="0">
            <a:off x="1958325" y="3042905"/>
            <a:ext cx="12928104" cy="338455"/>
          </a:xfrm>
          <a:prstGeom prst="rect">
            <a:avLst/>
          </a:prstGeom>
        </p:spPr>
        <p:txBody>
          <a:bodyPr anchor="t" rtlCol="false" tIns="0" lIns="0" bIns="0" rIns="0">
            <a:spAutoFit/>
          </a:bodyPr>
          <a:lstStyle/>
          <a:p>
            <a:pPr algn="ctr">
              <a:lnSpc>
                <a:spcPts val="2645"/>
              </a:lnSpc>
              <a:spcBef>
                <a:spcPct val="0"/>
              </a:spcBef>
            </a:pPr>
            <a:r>
              <a:rPr lang="en-US" sz="2300">
                <a:solidFill>
                  <a:srgbClr val="FFFFFF"/>
                </a:solidFill>
                <a:latin typeface="Muli"/>
                <a:ea typeface="Muli"/>
                <a:cs typeface="Muli"/>
                <a:sym typeface="Muli"/>
              </a:rPr>
              <a:t>TẬP DỮ LIỆU NÀY GỒM 5.000 BÀI ĐĂNG VIRAL TRÊN MẠNG XÃ HỘI VỚI CÁC ĐẶC ĐIỂM SAU: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958325" y="3471459"/>
            <a:ext cx="2880552" cy="1328598"/>
            <a:chOff x="0" y="0"/>
            <a:chExt cx="758664" cy="349919"/>
          </a:xfrm>
        </p:grpSpPr>
        <p:sp>
          <p:nvSpPr>
            <p:cNvPr name="Freeform 4" id="4"/>
            <p:cNvSpPr/>
            <p:nvPr/>
          </p:nvSpPr>
          <p:spPr>
            <a:xfrm flipH="false" flipV="false" rot="0">
              <a:off x="0" y="0"/>
              <a:ext cx="758664" cy="349919"/>
            </a:xfrm>
            <a:custGeom>
              <a:avLst/>
              <a:gdLst/>
              <a:ahLst/>
              <a:cxnLst/>
              <a:rect r="r" b="b" t="t" l="l"/>
              <a:pathLst>
                <a:path h="349919" w="758664">
                  <a:moveTo>
                    <a:pt x="137070" y="0"/>
                  </a:moveTo>
                  <a:lnTo>
                    <a:pt x="621594" y="0"/>
                  </a:lnTo>
                  <a:cubicBezTo>
                    <a:pt x="657947" y="0"/>
                    <a:pt x="692811" y="14441"/>
                    <a:pt x="718517" y="40147"/>
                  </a:cubicBezTo>
                  <a:cubicBezTo>
                    <a:pt x="744223" y="65853"/>
                    <a:pt x="758664" y="100717"/>
                    <a:pt x="758664" y="137070"/>
                  </a:cubicBezTo>
                  <a:lnTo>
                    <a:pt x="758664" y="212849"/>
                  </a:lnTo>
                  <a:cubicBezTo>
                    <a:pt x="758664" y="249202"/>
                    <a:pt x="744223" y="284066"/>
                    <a:pt x="718517" y="309772"/>
                  </a:cubicBezTo>
                  <a:cubicBezTo>
                    <a:pt x="692811" y="335477"/>
                    <a:pt x="657947" y="349919"/>
                    <a:pt x="621594" y="349919"/>
                  </a:cubicBezTo>
                  <a:lnTo>
                    <a:pt x="137070" y="349919"/>
                  </a:lnTo>
                  <a:cubicBezTo>
                    <a:pt x="100717" y="349919"/>
                    <a:pt x="65853" y="335477"/>
                    <a:pt x="40147" y="309772"/>
                  </a:cubicBezTo>
                  <a:cubicBezTo>
                    <a:pt x="14441" y="284066"/>
                    <a:pt x="0" y="249202"/>
                    <a:pt x="0" y="212849"/>
                  </a:cubicBezTo>
                  <a:lnTo>
                    <a:pt x="0" y="137070"/>
                  </a:lnTo>
                  <a:cubicBezTo>
                    <a:pt x="0" y="100717"/>
                    <a:pt x="14441" y="65853"/>
                    <a:pt x="40147" y="40147"/>
                  </a:cubicBezTo>
                  <a:cubicBezTo>
                    <a:pt x="65853" y="14441"/>
                    <a:pt x="100717" y="0"/>
                    <a:pt x="137070" y="0"/>
                  </a:cubicBezTo>
                  <a:close/>
                </a:path>
              </a:pathLst>
            </a:custGeom>
            <a:solidFill>
              <a:srgbClr val="F4D314">
                <a:alpha val="80000"/>
              </a:srgbClr>
            </a:solidFill>
          </p:spPr>
        </p:sp>
        <p:sp>
          <p:nvSpPr>
            <p:cNvPr name="TextBox 5" id="5"/>
            <p:cNvSpPr txBox="true"/>
            <p:nvPr/>
          </p:nvSpPr>
          <p:spPr>
            <a:xfrm>
              <a:off x="0" y="-38100"/>
              <a:ext cx="758664" cy="388019"/>
            </a:xfrm>
            <a:prstGeom prst="rect">
              <a:avLst/>
            </a:prstGeom>
          </p:spPr>
          <p:txBody>
            <a:bodyPr anchor="ctr" rtlCol="false" tIns="50800" lIns="50800" bIns="50800" rIns="50800"/>
            <a:lstStyle/>
            <a:p>
              <a:pPr algn="ctr">
                <a:lnSpc>
                  <a:spcPts val="3499"/>
                </a:lnSpc>
              </a:pPr>
              <a:r>
                <a:rPr lang="en-US" b="true" sz="2499">
                  <a:solidFill>
                    <a:srgbClr val="000000">
                      <a:alpha val="80000"/>
                    </a:srgbClr>
                  </a:solidFill>
                  <a:latin typeface="Muli Bold"/>
                  <a:ea typeface="Muli Bold"/>
                  <a:cs typeface="Muli Bold"/>
                  <a:sym typeface="Muli Bold"/>
                </a:rPr>
                <a:t>Read Data</a:t>
              </a:r>
            </a:p>
          </p:txBody>
        </p:sp>
      </p:grpSp>
      <p:grpSp>
        <p:nvGrpSpPr>
          <p:cNvPr name="Group 6" id="6"/>
          <p:cNvGrpSpPr/>
          <p:nvPr/>
        </p:nvGrpSpPr>
        <p:grpSpPr>
          <a:xfrm rot="0">
            <a:off x="7497526" y="3471459"/>
            <a:ext cx="2880552" cy="1447800"/>
            <a:chOff x="0" y="0"/>
            <a:chExt cx="758664" cy="381314"/>
          </a:xfrm>
        </p:grpSpPr>
        <p:sp>
          <p:nvSpPr>
            <p:cNvPr name="Freeform 7" id="7"/>
            <p:cNvSpPr/>
            <p:nvPr/>
          </p:nvSpPr>
          <p:spPr>
            <a:xfrm flipH="false" flipV="false" rot="0">
              <a:off x="0" y="0"/>
              <a:ext cx="758664" cy="381314"/>
            </a:xfrm>
            <a:custGeom>
              <a:avLst/>
              <a:gdLst/>
              <a:ahLst/>
              <a:cxnLst/>
              <a:rect r="r" b="b" t="t" l="l"/>
              <a:pathLst>
                <a:path h="381314" w="758664">
                  <a:moveTo>
                    <a:pt x="137070" y="0"/>
                  </a:moveTo>
                  <a:lnTo>
                    <a:pt x="621594" y="0"/>
                  </a:lnTo>
                  <a:cubicBezTo>
                    <a:pt x="657947" y="0"/>
                    <a:pt x="692811" y="14441"/>
                    <a:pt x="718517" y="40147"/>
                  </a:cubicBezTo>
                  <a:cubicBezTo>
                    <a:pt x="744223" y="65853"/>
                    <a:pt x="758664" y="100717"/>
                    <a:pt x="758664" y="137070"/>
                  </a:cubicBezTo>
                  <a:lnTo>
                    <a:pt x="758664" y="244243"/>
                  </a:lnTo>
                  <a:cubicBezTo>
                    <a:pt x="758664" y="280597"/>
                    <a:pt x="744223" y="315461"/>
                    <a:pt x="718517" y="341167"/>
                  </a:cubicBezTo>
                  <a:cubicBezTo>
                    <a:pt x="692811" y="366872"/>
                    <a:pt x="657947" y="381314"/>
                    <a:pt x="621594" y="381314"/>
                  </a:cubicBezTo>
                  <a:lnTo>
                    <a:pt x="137070" y="381314"/>
                  </a:lnTo>
                  <a:cubicBezTo>
                    <a:pt x="100717" y="381314"/>
                    <a:pt x="65853" y="366872"/>
                    <a:pt x="40147" y="341167"/>
                  </a:cubicBezTo>
                  <a:cubicBezTo>
                    <a:pt x="14441" y="315461"/>
                    <a:pt x="0" y="280597"/>
                    <a:pt x="0" y="244243"/>
                  </a:cubicBezTo>
                  <a:lnTo>
                    <a:pt x="0" y="137070"/>
                  </a:lnTo>
                  <a:cubicBezTo>
                    <a:pt x="0" y="100717"/>
                    <a:pt x="14441" y="65853"/>
                    <a:pt x="40147" y="40147"/>
                  </a:cubicBezTo>
                  <a:cubicBezTo>
                    <a:pt x="65853" y="14441"/>
                    <a:pt x="100717" y="0"/>
                    <a:pt x="137070" y="0"/>
                  </a:cubicBezTo>
                  <a:close/>
                </a:path>
              </a:pathLst>
            </a:custGeom>
            <a:solidFill>
              <a:srgbClr val="F4D314">
                <a:alpha val="80000"/>
              </a:srgbClr>
            </a:solidFill>
          </p:spPr>
        </p:sp>
        <p:sp>
          <p:nvSpPr>
            <p:cNvPr name="TextBox 8" id="8"/>
            <p:cNvSpPr txBox="true"/>
            <p:nvPr/>
          </p:nvSpPr>
          <p:spPr>
            <a:xfrm>
              <a:off x="0" y="-38100"/>
              <a:ext cx="758664" cy="419414"/>
            </a:xfrm>
            <a:prstGeom prst="rect">
              <a:avLst/>
            </a:prstGeom>
          </p:spPr>
          <p:txBody>
            <a:bodyPr anchor="ctr" rtlCol="false" tIns="50800" lIns="50800" bIns="50800" rIns="50800"/>
            <a:lstStyle/>
            <a:p>
              <a:pPr algn="ctr">
                <a:lnSpc>
                  <a:spcPts val="3499"/>
                </a:lnSpc>
              </a:pPr>
              <a:r>
                <a:rPr lang="en-US" b="true" sz="2499">
                  <a:solidFill>
                    <a:srgbClr val="000000">
                      <a:alpha val="80000"/>
                    </a:srgbClr>
                  </a:solidFill>
                  <a:latin typeface="Muli Bold"/>
                  <a:ea typeface="Muli Bold"/>
                  <a:cs typeface="Muli Bold"/>
                  <a:sym typeface="Muli Bold"/>
                </a:rPr>
                <a:t>Create Engagement Rate Column</a:t>
              </a:r>
            </a:p>
          </p:txBody>
        </p:sp>
      </p:grpSp>
      <p:grpSp>
        <p:nvGrpSpPr>
          <p:cNvPr name="Group 9" id="9"/>
          <p:cNvGrpSpPr/>
          <p:nvPr/>
        </p:nvGrpSpPr>
        <p:grpSpPr>
          <a:xfrm rot="0">
            <a:off x="12872727" y="3471459"/>
            <a:ext cx="4032571" cy="1328598"/>
            <a:chOff x="0" y="0"/>
            <a:chExt cx="1062076" cy="349919"/>
          </a:xfrm>
        </p:grpSpPr>
        <p:sp>
          <p:nvSpPr>
            <p:cNvPr name="Freeform 10" id="10"/>
            <p:cNvSpPr/>
            <p:nvPr/>
          </p:nvSpPr>
          <p:spPr>
            <a:xfrm flipH="false" flipV="false" rot="0">
              <a:off x="0" y="0"/>
              <a:ext cx="1062076" cy="349919"/>
            </a:xfrm>
            <a:custGeom>
              <a:avLst/>
              <a:gdLst/>
              <a:ahLst/>
              <a:cxnLst/>
              <a:rect r="r" b="b" t="t" l="l"/>
              <a:pathLst>
                <a:path h="349919" w="1062076">
                  <a:moveTo>
                    <a:pt x="97912" y="0"/>
                  </a:moveTo>
                  <a:lnTo>
                    <a:pt x="964164" y="0"/>
                  </a:lnTo>
                  <a:cubicBezTo>
                    <a:pt x="1018239" y="0"/>
                    <a:pt x="1062076" y="43837"/>
                    <a:pt x="1062076" y="97912"/>
                  </a:cubicBezTo>
                  <a:lnTo>
                    <a:pt x="1062076" y="252007"/>
                  </a:lnTo>
                  <a:cubicBezTo>
                    <a:pt x="1062076" y="306082"/>
                    <a:pt x="1018239" y="349919"/>
                    <a:pt x="964164" y="349919"/>
                  </a:cubicBezTo>
                  <a:lnTo>
                    <a:pt x="97912" y="349919"/>
                  </a:lnTo>
                  <a:cubicBezTo>
                    <a:pt x="43837" y="349919"/>
                    <a:pt x="0" y="306082"/>
                    <a:pt x="0" y="252007"/>
                  </a:cubicBezTo>
                  <a:lnTo>
                    <a:pt x="0" y="97912"/>
                  </a:lnTo>
                  <a:cubicBezTo>
                    <a:pt x="0" y="43837"/>
                    <a:pt x="43837" y="0"/>
                    <a:pt x="97912" y="0"/>
                  </a:cubicBezTo>
                  <a:close/>
                </a:path>
              </a:pathLst>
            </a:custGeom>
            <a:solidFill>
              <a:srgbClr val="F4D314">
                <a:alpha val="80000"/>
              </a:srgbClr>
            </a:solidFill>
          </p:spPr>
        </p:sp>
        <p:sp>
          <p:nvSpPr>
            <p:cNvPr name="TextBox 11" id="11"/>
            <p:cNvSpPr txBox="true"/>
            <p:nvPr/>
          </p:nvSpPr>
          <p:spPr>
            <a:xfrm>
              <a:off x="0" y="-38100"/>
              <a:ext cx="1062076" cy="388019"/>
            </a:xfrm>
            <a:prstGeom prst="rect">
              <a:avLst/>
            </a:prstGeom>
          </p:spPr>
          <p:txBody>
            <a:bodyPr anchor="ctr" rtlCol="false" tIns="50800" lIns="50800" bIns="50800" rIns="50800"/>
            <a:lstStyle/>
            <a:p>
              <a:pPr algn="ctr">
                <a:lnSpc>
                  <a:spcPts val="3499"/>
                </a:lnSpc>
              </a:pPr>
              <a:r>
                <a:rPr lang="en-US" sz="2499" b="true">
                  <a:solidFill>
                    <a:srgbClr val="000000">
                      <a:alpha val="80000"/>
                    </a:srgbClr>
                  </a:solidFill>
                  <a:latin typeface="Muli Bold"/>
                  <a:ea typeface="Muli Bold"/>
                  <a:cs typeface="Muli Bold"/>
                  <a:sym typeface="Muli Bold"/>
                </a:rPr>
                <a:t>Fill Missing Value &amp; </a:t>
              </a:r>
            </a:p>
            <a:p>
              <a:pPr algn="ctr">
                <a:lnSpc>
                  <a:spcPts val="3499"/>
                </a:lnSpc>
              </a:pPr>
              <a:r>
                <a:rPr lang="en-US" b="true" sz="2499">
                  <a:solidFill>
                    <a:srgbClr val="000000">
                      <a:alpha val="80000"/>
                    </a:srgbClr>
                  </a:solidFill>
                  <a:latin typeface="Muli Bold"/>
                  <a:ea typeface="Muli Bold"/>
                  <a:cs typeface="Muli Bold"/>
                  <a:sym typeface="Muli Bold"/>
                </a:rPr>
                <a:t>Remove Outlier Value</a:t>
              </a:r>
            </a:p>
          </p:txBody>
        </p:sp>
      </p:grpSp>
      <p:grpSp>
        <p:nvGrpSpPr>
          <p:cNvPr name="Group 12" id="12"/>
          <p:cNvGrpSpPr/>
          <p:nvPr/>
        </p:nvGrpSpPr>
        <p:grpSpPr>
          <a:xfrm rot="0">
            <a:off x="13458065" y="6644069"/>
            <a:ext cx="2880552" cy="1328598"/>
            <a:chOff x="0" y="0"/>
            <a:chExt cx="758664" cy="349919"/>
          </a:xfrm>
        </p:grpSpPr>
        <p:sp>
          <p:nvSpPr>
            <p:cNvPr name="Freeform 13" id="13"/>
            <p:cNvSpPr/>
            <p:nvPr/>
          </p:nvSpPr>
          <p:spPr>
            <a:xfrm flipH="false" flipV="false" rot="0">
              <a:off x="0" y="0"/>
              <a:ext cx="758664" cy="349919"/>
            </a:xfrm>
            <a:custGeom>
              <a:avLst/>
              <a:gdLst/>
              <a:ahLst/>
              <a:cxnLst/>
              <a:rect r="r" b="b" t="t" l="l"/>
              <a:pathLst>
                <a:path h="349919" w="758664">
                  <a:moveTo>
                    <a:pt x="137070" y="0"/>
                  </a:moveTo>
                  <a:lnTo>
                    <a:pt x="621594" y="0"/>
                  </a:lnTo>
                  <a:cubicBezTo>
                    <a:pt x="657947" y="0"/>
                    <a:pt x="692811" y="14441"/>
                    <a:pt x="718517" y="40147"/>
                  </a:cubicBezTo>
                  <a:cubicBezTo>
                    <a:pt x="744223" y="65853"/>
                    <a:pt x="758664" y="100717"/>
                    <a:pt x="758664" y="137070"/>
                  </a:cubicBezTo>
                  <a:lnTo>
                    <a:pt x="758664" y="212849"/>
                  </a:lnTo>
                  <a:cubicBezTo>
                    <a:pt x="758664" y="249202"/>
                    <a:pt x="744223" y="284066"/>
                    <a:pt x="718517" y="309772"/>
                  </a:cubicBezTo>
                  <a:cubicBezTo>
                    <a:pt x="692811" y="335477"/>
                    <a:pt x="657947" y="349919"/>
                    <a:pt x="621594" y="349919"/>
                  </a:cubicBezTo>
                  <a:lnTo>
                    <a:pt x="137070" y="349919"/>
                  </a:lnTo>
                  <a:cubicBezTo>
                    <a:pt x="100717" y="349919"/>
                    <a:pt x="65853" y="335477"/>
                    <a:pt x="40147" y="309772"/>
                  </a:cubicBezTo>
                  <a:cubicBezTo>
                    <a:pt x="14441" y="284066"/>
                    <a:pt x="0" y="249202"/>
                    <a:pt x="0" y="212849"/>
                  </a:cubicBezTo>
                  <a:lnTo>
                    <a:pt x="0" y="137070"/>
                  </a:lnTo>
                  <a:cubicBezTo>
                    <a:pt x="0" y="100717"/>
                    <a:pt x="14441" y="65853"/>
                    <a:pt x="40147" y="40147"/>
                  </a:cubicBezTo>
                  <a:cubicBezTo>
                    <a:pt x="65853" y="14441"/>
                    <a:pt x="100717" y="0"/>
                    <a:pt x="137070" y="0"/>
                  </a:cubicBezTo>
                  <a:close/>
                </a:path>
              </a:pathLst>
            </a:custGeom>
            <a:solidFill>
              <a:srgbClr val="F4D314">
                <a:alpha val="80000"/>
              </a:srgbClr>
            </a:solidFill>
          </p:spPr>
        </p:sp>
        <p:sp>
          <p:nvSpPr>
            <p:cNvPr name="TextBox 14" id="14"/>
            <p:cNvSpPr txBox="true"/>
            <p:nvPr/>
          </p:nvSpPr>
          <p:spPr>
            <a:xfrm>
              <a:off x="0" y="-38100"/>
              <a:ext cx="758664" cy="388019"/>
            </a:xfrm>
            <a:prstGeom prst="rect">
              <a:avLst/>
            </a:prstGeom>
          </p:spPr>
          <p:txBody>
            <a:bodyPr anchor="ctr" rtlCol="false" tIns="50800" lIns="50800" bIns="50800" rIns="50800"/>
            <a:lstStyle/>
            <a:p>
              <a:pPr algn="ctr">
                <a:lnSpc>
                  <a:spcPts val="3499"/>
                </a:lnSpc>
              </a:pPr>
              <a:r>
                <a:rPr lang="en-US" b="true" sz="2499">
                  <a:solidFill>
                    <a:srgbClr val="000000">
                      <a:alpha val="80000"/>
                    </a:srgbClr>
                  </a:solidFill>
                  <a:latin typeface="Muli Bold"/>
                  <a:ea typeface="Muli Bold"/>
                  <a:cs typeface="Muli Bold"/>
                  <a:sym typeface="Muli Bold"/>
                </a:rPr>
                <a:t>Convert Column Type</a:t>
              </a:r>
            </a:p>
          </p:txBody>
        </p:sp>
      </p:grpSp>
      <p:grpSp>
        <p:nvGrpSpPr>
          <p:cNvPr name="Group 15" id="15"/>
          <p:cNvGrpSpPr/>
          <p:nvPr/>
        </p:nvGrpSpPr>
        <p:grpSpPr>
          <a:xfrm rot="0">
            <a:off x="7638184" y="6700089"/>
            <a:ext cx="2880552" cy="1328598"/>
            <a:chOff x="0" y="0"/>
            <a:chExt cx="758664" cy="349919"/>
          </a:xfrm>
        </p:grpSpPr>
        <p:sp>
          <p:nvSpPr>
            <p:cNvPr name="Freeform 16" id="16"/>
            <p:cNvSpPr/>
            <p:nvPr/>
          </p:nvSpPr>
          <p:spPr>
            <a:xfrm flipH="false" flipV="false" rot="0">
              <a:off x="0" y="0"/>
              <a:ext cx="758664" cy="349919"/>
            </a:xfrm>
            <a:custGeom>
              <a:avLst/>
              <a:gdLst/>
              <a:ahLst/>
              <a:cxnLst/>
              <a:rect r="r" b="b" t="t" l="l"/>
              <a:pathLst>
                <a:path h="349919" w="758664">
                  <a:moveTo>
                    <a:pt x="137070" y="0"/>
                  </a:moveTo>
                  <a:lnTo>
                    <a:pt x="621594" y="0"/>
                  </a:lnTo>
                  <a:cubicBezTo>
                    <a:pt x="657947" y="0"/>
                    <a:pt x="692811" y="14441"/>
                    <a:pt x="718517" y="40147"/>
                  </a:cubicBezTo>
                  <a:cubicBezTo>
                    <a:pt x="744223" y="65853"/>
                    <a:pt x="758664" y="100717"/>
                    <a:pt x="758664" y="137070"/>
                  </a:cubicBezTo>
                  <a:lnTo>
                    <a:pt x="758664" y="212849"/>
                  </a:lnTo>
                  <a:cubicBezTo>
                    <a:pt x="758664" y="249202"/>
                    <a:pt x="744223" y="284066"/>
                    <a:pt x="718517" y="309772"/>
                  </a:cubicBezTo>
                  <a:cubicBezTo>
                    <a:pt x="692811" y="335477"/>
                    <a:pt x="657947" y="349919"/>
                    <a:pt x="621594" y="349919"/>
                  </a:cubicBezTo>
                  <a:lnTo>
                    <a:pt x="137070" y="349919"/>
                  </a:lnTo>
                  <a:cubicBezTo>
                    <a:pt x="100717" y="349919"/>
                    <a:pt x="65853" y="335477"/>
                    <a:pt x="40147" y="309772"/>
                  </a:cubicBezTo>
                  <a:cubicBezTo>
                    <a:pt x="14441" y="284066"/>
                    <a:pt x="0" y="249202"/>
                    <a:pt x="0" y="212849"/>
                  </a:cubicBezTo>
                  <a:lnTo>
                    <a:pt x="0" y="137070"/>
                  </a:lnTo>
                  <a:cubicBezTo>
                    <a:pt x="0" y="100717"/>
                    <a:pt x="14441" y="65853"/>
                    <a:pt x="40147" y="40147"/>
                  </a:cubicBezTo>
                  <a:cubicBezTo>
                    <a:pt x="65853" y="14441"/>
                    <a:pt x="100717" y="0"/>
                    <a:pt x="137070" y="0"/>
                  </a:cubicBezTo>
                  <a:close/>
                </a:path>
              </a:pathLst>
            </a:custGeom>
            <a:solidFill>
              <a:srgbClr val="F4D314">
                <a:alpha val="80000"/>
              </a:srgbClr>
            </a:solidFill>
          </p:spPr>
        </p:sp>
        <p:sp>
          <p:nvSpPr>
            <p:cNvPr name="TextBox 17" id="17"/>
            <p:cNvSpPr txBox="true"/>
            <p:nvPr/>
          </p:nvSpPr>
          <p:spPr>
            <a:xfrm>
              <a:off x="0" y="-38100"/>
              <a:ext cx="758664" cy="388019"/>
            </a:xfrm>
            <a:prstGeom prst="rect">
              <a:avLst/>
            </a:prstGeom>
          </p:spPr>
          <p:txBody>
            <a:bodyPr anchor="ctr" rtlCol="false" tIns="50800" lIns="50800" bIns="50800" rIns="50800"/>
            <a:lstStyle/>
            <a:p>
              <a:pPr algn="ctr">
                <a:lnSpc>
                  <a:spcPts val="3499"/>
                </a:lnSpc>
              </a:pPr>
              <a:r>
                <a:rPr lang="en-US" b="true" sz="2499">
                  <a:solidFill>
                    <a:srgbClr val="000000">
                      <a:alpha val="80000"/>
                    </a:srgbClr>
                  </a:solidFill>
                  <a:latin typeface="Muli Bold"/>
                  <a:ea typeface="Muli Bold"/>
                  <a:cs typeface="Muli Bold"/>
                  <a:sym typeface="Muli Bold"/>
                </a:rPr>
                <a:t>Export cleaned Date to CSV</a:t>
              </a:r>
            </a:p>
          </p:txBody>
        </p:sp>
      </p:grpSp>
      <p:grpSp>
        <p:nvGrpSpPr>
          <p:cNvPr name="Group 18" id="18"/>
          <p:cNvGrpSpPr/>
          <p:nvPr/>
        </p:nvGrpSpPr>
        <p:grpSpPr>
          <a:xfrm rot="0">
            <a:off x="1958325" y="6700089"/>
            <a:ext cx="2880552" cy="1447800"/>
            <a:chOff x="0" y="0"/>
            <a:chExt cx="758664" cy="381314"/>
          </a:xfrm>
        </p:grpSpPr>
        <p:sp>
          <p:nvSpPr>
            <p:cNvPr name="Freeform 19" id="19"/>
            <p:cNvSpPr/>
            <p:nvPr/>
          </p:nvSpPr>
          <p:spPr>
            <a:xfrm flipH="false" flipV="false" rot="0">
              <a:off x="0" y="0"/>
              <a:ext cx="758664" cy="381314"/>
            </a:xfrm>
            <a:custGeom>
              <a:avLst/>
              <a:gdLst/>
              <a:ahLst/>
              <a:cxnLst/>
              <a:rect r="r" b="b" t="t" l="l"/>
              <a:pathLst>
                <a:path h="381314" w="758664">
                  <a:moveTo>
                    <a:pt x="137070" y="0"/>
                  </a:moveTo>
                  <a:lnTo>
                    <a:pt x="621594" y="0"/>
                  </a:lnTo>
                  <a:cubicBezTo>
                    <a:pt x="657947" y="0"/>
                    <a:pt x="692811" y="14441"/>
                    <a:pt x="718517" y="40147"/>
                  </a:cubicBezTo>
                  <a:cubicBezTo>
                    <a:pt x="744223" y="65853"/>
                    <a:pt x="758664" y="100717"/>
                    <a:pt x="758664" y="137070"/>
                  </a:cubicBezTo>
                  <a:lnTo>
                    <a:pt x="758664" y="244243"/>
                  </a:lnTo>
                  <a:cubicBezTo>
                    <a:pt x="758664" y="280597"/>
                    <a:pt x="744223" y="315461"/>
                    <a:pt x="718517" y="341167"/>
                  </a:cubicBezTo>
                  <a:cubicBezTo>
                    <a:pt x="692811" y="366872"/>
                    <a:pt x="657947" y="381314"/>
                    <a:pt x="621594" y="381314"/>
                  </a:cubicBezTo>
                  <a:lnTo>
                    <a:pt x="137070" y="381314"/>
                  </a:lnTo>
                  <a:cubicBezTo>
                    <a:pt x="100717" y="381314"/>
                    <a:pt x="65853" y="366872"/>
                    <a:pt x="40147" y="341167"/>
                  </a:cubicBezTo>
                  <a:cubicBezTo>
                    <a:pt x="14441" y="315461"/>
                    <a:pt x="0" y="280597"/>
                    <a:pt x="0" y="244243"/>
                  </a:cubicBezTo>
                  <a:lnTo>
                    <a:pt x="0" y="137070"/>
                  </a:lnTo>
                  <a:cubicBezTo>
                    <a:pt x="0" y="100717"/>
                    <a:pt x="14441" y="65853"/>
                    <a:pt x="40147" y="40147"/>
                  </a:cubicBezTo>
                  <a:cubicBezTo>
                    <a:pt x="65853" y="14441"/>
                    <a:pt x="100717" y="0"/>
                    <a:pt x="137070" y="0"/>
                  </a:cubicBezTo>
                  <a:close/>
                </a:path>
              </a:pathLst>
            </a:custGeom>
            <a:solidFill>
              <a:srgbClr val="F4D314">
                <a:alpha val="80000"/>
              </a:srgbClr>
            </a:solidFill>
          </p:spPr>
        </p:sp>
        <p:sp>
          <p:nvSpPr>
            <p:cNvPr name="TextBox 20" id="20"/>
            <p:cNvSpPr txBox="true"/>
            <p:nvPr/>
          </p:nvSpPr>
          <p:spPr>
            <a:xfrm>
              <a:off x="0" y="-38100"/>
              <a:ext cx="758664" cy="419414"/>
            </a:xfrm>
            <a:prstGeom prst="rect">
              <a:avLst/>
            </a:prstGeom>
          </p:spPr>
          <p:txBody>
            <a:bodyPr anchor="ctr" rtlCol="false" tIns="50800" lIns="50800" bIns="50800" rIns="50800"/>
            <a:lstStyle/>
            <a:p>
              <a:pPr algn="ctr">
                <a:lnSpc>
                  <a:spcPts val="3499"/>
                </a:lnSpc>
              </a:pPr>
              <a:r>
                <a:rPr lang="en-US" b="true" sz="2499">
                  <a:solidFill>
                    <a:srgbClr val="000000">
                      <a:alpha val="80000"/>
                    </a:srgbClr>
                  </a:solidFill>
                  <a:latin typeface="Muli Bold"/>
                  <a:ea typeface="Muli Bold"/>
                  <a:cs typeface="Muli Bold"/>
                  <a:sym typeface="Muli Bold"/>
                </a:rPr>
                <a:t>Data Visualization in Power BI</a:t>
              </a:r>
            </a:p>
          </p:txBody>
        </p:sp>
      </p:grpSp>
      <p:sp>
        <p:nvSpPr>
          <p:cNvPr name="TextBox 21" id="21"/>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DATA PROCESSING</a:t>
            </a:r>
          </a:p>
        </p:txBody>
      </p:sp>
      <p:sp>
        <p:nvSpPr>
          <p:cNvPr name="AutoShape 22" id="22"/>
          <p:cNvSpPr/>
          <p:nvPr/>
        </p:nvSpPr>
        <p:spPr>
          <a:xfrm>
            <a:off x="5223826" y="4188145"/>
            <a:ext cx="1689250" cy="0"/>
          </a:xfrm>
          <a:prstGeom prst="line">
            <a:avLst/>
          </a:prstGeom>
          <a:ln cap="flat" w="104775">
            <a:solidFill>
              <a:srgbClr val="FFFFFF"/>
            </a:solidFill>
            <a:prstDash val="solid"/>
            <a:headEnd type="none" len="sm" w="sm"/>
            <a:tailEnd type="arrow" len="sm" w="med"/>
          </a:ln>
        </p:spPr>
      </p:sp>
      <p:sp>
        <p:nvSpPr>
          <p:cNvPr name="AutoShape 23" id="23"/>
          <p:cNvSpPr/>
          <p:nvPr/>
        </p:nvSpPr>
        <p:spPr>
          <a:xfrm>
            <a:off x="10962528" y="4188145"/>
            <a:ext cx="1689250" cy="0"/>
          </a:xfrm>
          <a:prstGeom prst="line">
            <a:avLst/>
          </a:prstGeom>
          <a:ln cap="flat" w="104775">
            <a:solidFill>
              <a:srgbClr val="FFFFFF"/>
            </a:solidFill>
            <a:prstDash val="solid"/>
            <a:headEnd type="none" len="sm" w="sm"/>
            <a:tailEnd type="arrow" len="sm" w="med"/>
          </a:ln>
        </p:spPr>
      </p:sp>
      <p:sp>
        <p:nvSpPr>
          <p:cNvPr name="AutoShape 24" id="24"/>
          <p:cNvSpPr/>
          <p:nvPr/>
        </p:nvSpPr>
        <p:spPr>
          <a:xfrm>
            <a:off x="14889013" y="5023462"/>
            <a:ext cx="18657" cy="1400834"/>
          </a:xfrm>
          <a:prstGeom prst="line">
            <a:avLst/>
          </a:prstGeom>
          <a:ln cap="flat" w="104775">
            <a:solidFill>
              <a:srgbClr val="FFFFFF"/>
            </a:solidFill>
            <a:prstDash val="solid"/>
            <a:headEnd type="none" len="sm" w="sm"/>
            <a:tailEnd type="arrow" len="sm" w="med"/>
          </a:ln>
        </p:spPr>
      </p:sp>
      <p:sp>
        <p:nvSpPr>
          <p:cNvPr name="AutoShape 25" id="25"/>
          <p:cNvSpPr/>
          <p:nvPr/>
        </p:nvSpPr>
        <p:spPr>
          <a:xfrm flipH="true">
            <a:off x="11243844" y="7312001"/>
            <a:ext cx="1851727" cy="0"/>
          </a:xfrm>
          <a:prstGeom prst="line">
            <a:avLst/>
          </a:prstGeom>
          <a:ln cap="flat" w="104775">
            <a:solidFill>
              <a:srgbClr val="FFFFFF"/>
            </a:solidFill>
            <a:prstDash val="solid"/>
            <a:headEnd type="none" len="sm" w="sm"/>
            <a:tailEnd type="arrow" len="sm" w="med"/>
          </a:ln>
        </p:spPr>
      </p:sp>
      <p:sp>
        <p:nvSpPr>
          <p:cNvPr name="AutoShape 26" id="26"/>
          <p:cNvSpPr/>
          <p:nvPr/>
        </p:nvSpPr>
        <p:spPr>
          <a:xfrm flipH="true">
            <a:off x="5544457" y="7364385"/>
            <a:ext cx="1388148" cy="14427"/>
          </a:xfrm>
          <a:prstGeom prst="line">
            <a:avLst/>
          </a:prstGeom>
          <a:ln cap="flat" w="104775">
            <a:solidFill>
              <a:srgbClr val="FFFFFF"/>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452046" y="2992884"/>
            <a:ext cx="11301259" cy="2458024"/>
          </a:xfrm>
          <a:custGeom>
            <a:avLst/>
            <a:gdLst/>
            <a:ahLst/>
            <a:cxnLst/>
            <a:rect r="r" b="b" t="t" l="l"/>
            <a:pathLst>
              <a:path h="2458024" w="11301259">
                <a:moveTo>
                  <a:pt x="0" y="0"/>
                </a:moveTo>
                <a:lnTo>
                  <a:pt x="11301259" y="0"/>
                </a:lnTo>
                <a:lnTo>
                  <a:pt x="11301259" y="2458024"/>
                </a:lnTo>
                <a:lnTo>
                  <a:pt x="0" y="2458024"/>
                </a:lnTo>
                <a:lnTo>
                  <a:pt x="0" y="0"/>
                </a:lnTo>
                <a:close/>
              </a:path>
            </a:pathLst>
          </a:custGeom>
          <a:blipFill>
            <a:blip r:embed="rId3"/>
            <a:stretch>
              <a:fillRect l="0" t="0" r="0" b="0"/>
            </a:stretch>
          </a:blipFill>
        </p:spPr>
      </p:sp>
      <p:sp>
        <p:nvSpPr>
          <p:cNvPr name="Freeform 4" id="4"/>
          <p:cNvSpPr/>
          <p:nvPr/>
        </p:nvSpPr>
        <p:spPr>
          <a:xfrm flipH="false" flipV="false" rot="0">
            <a:off x="12102676" y="5722986"/>
            <a:ext cx="5638130" cy="3526882"/>
          </a:xfrm>
          <a:custGeom>
            <a:avLst/>
            <a:gdLst/>
            <a:ahLst/>
            <a:cxnLst/>
            <a:rect r="r" b="b" t="t" l="l"/>
            <a:pathLst>
              <a:path h="3526882" w="5638130">
                <a:moveTo>
                  <a:pt x="0" y="0"/>
                </a:moveTo>
                <a:lnTo>
                  <a:pt x="5638129" y="0"/>
                </a:lnTo>
                <a:lnTo>
                  <a:pt x="5638129" y="3526883"/>
                </a:lnTo>
                <a:lnTo>
                  <a:pt x="0" y="3526883"/>
                </a:lnTo>
                <a:lnTo>
                  <a:pt x="0" y="0"/>
                </a:lnTo>
                <a:close/>
              </a:path>
            </a:pathLst>
          </a:custGeom>
          <a:blipFill>
            <a:blip r:embed="rId4"/>
            <a:stretch>
              <a:fillRect l="0" t="0" r="0" b="0"/>
            </a:stretch>
          </a:blipFill>
        </p:spPr>
      </p:sp>
      <p:sp>
        <p:nvSpPr>
          <p:cNvPr name="Freeform 5" id="5"/>
          <p:cNvSpPr/>
          <p:nvPr/>
        </p:nvSpPr>
        <p:spPr>
          <a:xfrm flipH="false" flipV="false" rot="0">
            <a:off x="1732591" y="2992884"/>
            <a:ext cx="4055115" cy="2458024"/>
          </a:xfrm>
          <a:custGeom>
            <a:avLst/>
            <a:gdLst/>
            <a:ahLst/>
            <a:cxnLst/>
            <a:rect r="r" b="b" t="t" l="l"/>
            <a:pathLst>
              <a:path h="2458024" w="4055115">
                <a:moveTo>
                  <a:pt x="0" y="0"/>
                </a:moveTo>
                <a:lnTo>
                  <a:pt x="4055116" y="0"/>
                </a:lnTo>
                <a:lnTo>
                  <a:pt x="4055116" y="2458024"/>
                </a:lnTo>
                <a:lnTo>
                  <a:pt x="0" y="2458024"/>
                </a:lnTo>
                <a:lnTo>
                  <a:pt x="0" y="0"/>
                </a:lnTo>
                <a:close/>
              </a:path>
            </a:pathLst>
          </a:custGeom>
          <a:blipFill>
            <a:blip r:embed="rId5"/>
            <a:stretch>
              <a:fillRect l="0" t="0" r="0" b="0"/>
            </a:stretch>
          </a:blipFill>
        </p:spPr>
      </p:sp>
      <p:sp>
        <p:nvSpPr>
          <p:cNvPr name="TextBox 6" id="6"/>
          <p:cNvSpPr txBox="true"/>
          <p:nvPr/>
        </p:nvSpPr>
        <p:spPr>
          <a:xfrm rot="0">
            <a:off x="4092319" y="2303350"/>
            <a:ext cx="6715709" cy="492125"/>
          </a:xfrm>
          <a:prstGeom prst="rect">
            <a:avLst/>
          </a:prstGeom>
        </p:spPr>
        <p:txBody>
          <a:bodyPr anchor="t" rtlCol="false" tIns="0" lIns="0" bIns="0" rIns="0">
            <a:spAutoFit/>
          </a:bodyPr>
          <a:lstStyle/>
          <a:p>
            <a:pPr algn="just">
              <a:lnSpc>
                <a:spcPts val="4059"/>
              </a:lnSpc>
            </a:pPr>
            <a:r>
              <a:rPr lang="en-US" sz="2799" spc="419">
                <a:solidFill>
                  <a:srgbClr val="F4D314"/>
                </a:solidFill>
                <a:latin typeface="Muli"/>
                <a:ea typeface="Muli"/>
                <a:cs typeface="Muli"/>
                <a:sym typeface="Muli"/>
              </a:rPr>
              <a:t>FLATFORM</a:t>
            </a:r>
          </a:p>
        </p:txBody>
      </p:sp>
      <p:sp>
        <p:nvSpPr>
          <p:cNvPr name="TextBox 7" id="7"/>
          <p:cNvSpPr txBox="true"/>
          <p:nvPr/>
        </p:nvSpPr>
        <p:spPr>
          <a:xfrm rot="0">
            <a:off x="1732591" y="177574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8" id="8"/>
          <p:cNvSpPr txBox="true"/>
          <p:nvPr/>
        </p:nvSpPr>
        <p:spPr>
          <a:xfrm rot="0">
            <a:off x="1352932" y="6989540"/>
            <a:ext cx="2390424"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VIEW</a:t>
            </a:r>
          </a:p>
        </p:txBody>
      </p:sp>
      <p:sp>
        <p:nvSpPr>
          <p:cNvPr name="TextBox 9" id="9"/>
          <p:cNvSpPr txBox="true"/>
          <p:nvPr/>
        </p:nvSpPr>
        <p:spPr>
          <a:xfrm rot="0">
            <a:off x="4550146" y="6989540"/>
            <a:ext cx="3571733"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LIKES, COMMENT</a:t>
            </a:r>
          </a:p>
        </p:txBody>
      </p:sp>
      <p:sp>
        <p:nvSpPr>
          <p:cNvPr name="TextBox 10" id="10"/>
          <p:cNvSpPr txBox="true"/>
          <p:nvPr/>
        </p:nvSpPr>
        <p:spPr>
          <a:xfrm rot="0">
            <a:off x="8911875" y="6989540"/>
            <a:ext cx="2424010"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SHARES</a:t>
            </a:r>
          </a:p>
        </p:txBody>
      </p:sp>
      <p:sp>
        <p:nvSpPr>
          <p:cNvPr name="TextBox 11" id="11"/>
          <p:cNvSpPr txBox="true"/>
          <p:nvPr/>
        </p:nvSpPr>
        <p:spPr>
          <a:xfrm rot="0">
            <a:off x="762278" y="7589615"/>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Youtube, Twitter</a:t>
            </a:r>
          </a:p>
        </p:txBody>
      </p:sp>
      <p:sp>
        <p:nvSpPr>
          <p:cNvPr name="TextBox 12" id="12"/>
          <p:cNvSpPr txBox="true"/>
          <p:nvPr/>
        </p:nvSpPr>
        <p:spPr>
          <a:xfrm rot="0">
            <a:off x="4550146" y="7589615"/>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Youtube, Instagram</a:t>
            </a:r>
          </a:p>
        </p:txBody>
      </p:sp>
      <p:sp>
        <p:nvSpPr>
          <p:cNvPr name="TextBox 13" id="13"/>
          <p:cNvSpPr txBox="true"/>
          <p:nvPr/>
        </p:nvSpPr>
        <p:spPr>
          <a:xfrm rot="0">
            <a:off x="8338014" y="7589615"/>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Tiktok, Twitter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17966" y="3256748"/>
            <a:ext cx="9197781" cy="5349189"/>
          </a:xfrm>
          <a:custGeom>
            <a:avLst/>
            <a:gdLst/>
            <a:ahLst/>
            <a:cxnLst/>
            <a:rect r="r" b="b" t="t" l="l"/>
            <a:pathLst>
              <a:path h="5349189" w="9197781">
                <a:moveTo>
                  <a:pt x="0" y="0"/>
                </a:moveTo>
                <a:lnTo>
                  <a:pt x="9197782" y="0"/>
                </a:lnTo>
                <a:lnTo>
                  <a:pt x="9197782" y="5349190"/>
                </a:lnTo>
                <a:lnTo>
                  <a:pt x="0" y="5349190"/>
                </a:lnTo>
                <a:lnTo>
                  <a:pt x="0" y="0"/>
                </a:lnTo>
                <a:close/>
              </a:path>
            </a:pathLst>
          </a:custGeom>
          <a:blipFill>
            <a:blip r:embed="rId3"/>
            <a:stretch>
              <a:fillRect l="0" t="0" r="0" b="0"/>
            </a:stretch>
          </a:blipFill>
        </p:spPr>
      </p:sp>
      <p:sp>
        <p:nvSpPr>
          <p:cNvPr name="TextBox 4" id="4"/>
          <p:cNvSpPr txBox="true"/>
          <p:nvPr/>
        </p:nvSpPr>
        <p:spPr>
          <a:xfrm rot="0">
            <a:off x="4071677" y="2303350"/>
            <a:ext cx="6715709" cy="492125"/>
          </a:xfrm>
          <a:prstGeom prst="rect">
            <a:avLst/>
          </a:prstGeom>
        </p:spPr>
        <p:txBody>
          <a:bodyPr anchor="t" rtlCol="false" tIns="0" lIns="0" bIns="0" rIns="0">
            <a:spAutoFit/>
          </a:bodyPr>
          <a:lstStyle/>
          <a:p>
            <a:pPr algn="just">
              <a:lnSpc>
                <a:spcPts val="4059"/>
              </a:lnSpc>
            </a:pPr>
            <a:r>
              <a:rPr lang="en-US" sz="2799" spc="419">
                <a:solidFill>
                  <a:srgbClr val="F4D314"/>
                </a:solidFill>
                <a:latin typeface="Muli"/>
                <a:ea typeface="Muli"/>
                <a:cs typeface="Muli"/>
                <a:sym typeface="Muli"/>
              </a:rPr>
              <a:t>FLATFORM</a:t>
            </a:r>
          </a:p>
        </p:txBody>
      </p:sp>
      <p:sp>
        <p:nvSpPr>
          <p:cNvPr name="TextBox 5" id="5"/>
          <p:cNvSpPr txBox="true"/>
          <p:nvPr/>
        </p:nvSpPr>
        <p:spPr>
          <a:xfrm rot="0">
            <a:off x="1732591" y="177574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6" id="6"/>
          <p:cNvSpPr txBox="true"/>
          <p:nvPr/>
        </p:nvSpPr>
        <p:spPr>
          <a:xfrm rot="0">
            <a:off x="1732591" y="5005341"/>
            <a:ext cx="4255535" cy="367654"/>
          </a:xfrm>
          <a:prstGeom prst="rect">
            <a:avLst/>
          </a:prstGeom>
        </p:spPr>
        <p:txBody>
          <a:bodyPr anchor="t" rtlCol="false" tIns="0" lIns="0" bIns="0" rIns="0">
            <a:spAutoFit/>
          </a:bodyPr>
          <a:lstStyle/>
          <a:p>
            <a:pPr algn="l" marL="463021" indent="-231510" lvl="1">
              <a:lnSpc>
                <a:spcPts val="3002"/>
              </a:lnSpc>
              <a:buAutoNum type="arabicPeriod" startAt="1"/>
            </a:pPr>
            <a:r>
              <a:rPr lang="en-US" sz="2144">
                <a:solidFill>
                  <a:srgbClr val="FFFFFF"/>
                </a:solidFill>
                <a:latin typeface="Muli"/>
                <a:ea typeface="Muli"/>
                <a:cs typeface="Muli"/>
                <a:sym typeface="Muli"/>
              </a:rPr>
              <a:t>Instagram - 15.91%</a:t>
            </a:r>
          </a:p>
        </p:txBody>
      </p:sp>
      <p:sp>
        <p:nvSpPr>
          <p:cNvPr name="TextBox 7" id="7"/>
          <p:cNvSpPr txBox="true"/>
          <p:nvPr/>
        </p:nvSpPr>
        <p:spPr>
          <a:xfrm rot="0">
            <a:off x="1943910" y="5563689"/>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2. Youtube - 15.42%</a:t>
            </a:r>
          </a:p>
        </p:txBody>
      </p:sp>
      <p:sp>
        <p:nvSpPr>
          <p:cNvPr name="TextBox 8" id="8"/>
          <p:cNvSpPr txBox="true"/>
          <p:nvPr/>
        </p:nvSpPr>
        <p:spPr>
          <a:xfrm rot="0">
            <a:off x="1943910" y="6192525"/>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3. Twitter - 14.88 %</a:t>
            </a:r>
          </a:p>
        </p:txBody>
      </p:sp>
      <p:sp>
        <p:nvSpPr>
          <p:cNvPr name="TextBox 9" id="9"/>
          <p:cNvSpPr txBox="true"/>
          <p:nvPr/>
        </p:nvSpPr>
        <p:spPr>
          <a:xfrm rot="0">
            <a:off x="1943910" y="6821361"/>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4. Tiktok - 14.79%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931160" y="3063720"/>
            <a:ext cx="7212840" cy="4169180"/>
          </a:xfrm>
          <a:custGeom>
            <a:avLst/>
            <a:gdLst/>
            <a:ahLst/>
            <a:cxnLst/>
            <a:rect r="r" b="b" t="t" l="l"/>
            <a:pathLst>
              <a:path h="4169180" w="7212840">
                <a:moveTo>
                  <a:pt x="0" y="0"/>
                </a:moveTo>
                <a:lnTo>
                  <a:pt x="7212840" y="0"/>
                </a:lnTo>
                <a:lnTo>
                  <a:pt x="7212840" y="4169180"/>
                </a:lnTo>
                <a:lnTo>
                  <a:pt x="0" y="4169180"/>
                </a:lnTo>
                <a:lnTo>
                  <a:pt x="0" y="0"/>
                </a:lnTo>
                <a:close/>
              </a:path>
            </a:pathLst>
          </a:custGeom>
          <a:blipFill>
            <a:blip r:embed="rId3"/>
            <a:stretch>
              <a:fillRect l="0" t="0" r="0" b="0"/>
            </a:stretch>
          </a:blipFill>
        </p:spPr>
      </p:sp>
      <p:sp>
        <p:nvSpPr>
          <p:cNvPr name="Freeform 4" id="4"/>
          <p:cNvSpPr/>
          <p:nvPr/>
        </p:nvSpPr>
        <p:spPr>
          <a:xfrm flipH="false" flipV="false" rot="0">
            <a:off x="9923751" y="3063720"/>
            <a:ext cx="6969863" cy="4178800"/>
          </a:xfrm>
          <a:custGeom>
            <a:avLst/>
            <a:gdLst/>
            <a:ahLst/>
            <a:cxnLst/>
            <a:rect r="r" b="b" t="t" l="l"/>
            <a:pathLst>
              <a:path h="4178800" w="6969863">
                <a:moveTo>
                  <a:pt x="0" y="0"/>
                </a:moveTo>
                <a:lnTo>
                  <a:pt x="6969864" y="0"/>
                </a:lnTo>
                <a:lnTo>
                  <a:pt x="6969864" y="4178799"/>
                </a:lnTo>
                <a:lnTo>
                  <a:pt x="0" y="4178799"/>
                </a:lnTo>
                <a:lnTo>
                  <a:pt x="0" y="0"/>
                </a:lnTo>
                <a:close/>
              </a:path>
            </a:pathLst>
          </a:custGeom>
          <a:blipFill>
            <a:blip r:embed="rId4"/>
            <a:stretch>
              <a:fillRect l="0" t="0" r="0" b="0"/>
            </a:stretch>
          </a:blipFill>
        </p:spPr>
      </p:sp>
      <p:sp>
        <p:nvSpPr>
          <p:cNvPr name="TextBox 5" id="5"/>
          <p:cNvSpPr txBox="true"/>
          <p:nvPr/>
        </p:nvSpPr>
        <p:spPr>
          <a:xfrm rot="0">
            <a:off x="842579" y="2190595"/>
            <a:ext cx="6715709" cy="492125"/>
          </a:xfrm>
          <a:prstGeom prst="rect">
            <a:avLst/>
          </a:prstGeom>
        </p:spPr>
        <p:txBody>
          <a:bodyPr anchor="t" rtlCol="false" tIns="0" lIns="0" bIns="0" rIns="0">
            <a:spAutoFit/>
          </a:bodyPr>
          <a:lstStyle/>
          <a:p>
            <a:pPr algn="r">
              <a:lnSpc>
                <a:spcPts val="4059"/>
              </a:lnSpc>
            </a:pPr>
            <a:r>
              <a:rPr lang="en-US" sz="2799" spc="419">
                <a:solidFill>
                  <a:srgbClr val="F4D314"/>
                </a:solidFill>
                <a:latin typeface="Muli"/>
                <a:ea typeface="Muli"/>
                <a:cs typeface="Muli"/>
                <a:sym typeface="Muli"/>
              </a:rPr>
              <a:t>CONTENT TYPE</a:t>
            </a:r>
          </a:p>
        </p:txBody>
      </p:sp>
      <p:sp>
        <p:nvSpPr>
          <p:cNvPr name="TextBox 6" id="6"/>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7" id="7"/>
          <p:cNvSpPr txBox="true"/>
          <p:nvPr/>
        </p:nvSpPr>
        <p:spPr>
          <a:xfrm rot="0">
            <a:off x="7043319" y="7773028"/>
            <a:ext cx="4719455" cy="438150"/>
          </a:xfrm>
          <a:prstGeom prst="rect">
            <a:avLst/>
          </a:prstGeom>
        </p:spPr>
        <p:txBody>
          <a:bodyPr anchor="t" rtlCol="false" tIns="0" lIns="0" bIns="0" rIns="0">
            <a:spAutoFit/>
          </a:bodyPr>
          <a:lstStyle/>
          <a:p>
            <a:pPr algn="ctr">
              <a:lnSpc>
                <a:spcPts val="3450"/>
              </a:lnSpc>
            </a:pPr>
            <a:r>
              <a:rPr lang="en-US" sz="3000">
                <a:solidFill>
                  <a:srgbClr val="F4D314"/>
                </a:solidFill>
                <a:latin typeface="Muli"/>
                <a:ea typeface="Muli"/>
                <a:cs typeface="Muli"/>
                <a:sym typeface="Muli"/>
              </a:rPr>
              <a:t>POST VÀ SHORT VIDEO</a:t>
            </a:r>
          </a:p>
        </p:txBody>
      </p:sp>
      <p:sp>
        <p:nvSpPr>
          <p:cNvPr name="TextBox 8" id="8"/>
          <p:cNvSpPr txBox="true"/>
          <p:nvPr/>
        </p:nvSpPr>
        <p:spPr>
          <a:xfrm rot="0">
            <a:off x="2943639" y="8484545"/>
            <a:ext cx="12918814" cy="85090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Post và Short video là 2 định dạng chiếm đa số các bài viết có Engagement Rate cao và cũng có tỷ lệ ER trung bình cao nhất.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816852" y="3329463"/>
            <a:ext cx="7442448" cy="5832094"/>
          </a:xfrm>
          <a:custGeom>
            <a:avLst/>
            <a:gdLst/>
            <a:ahLst/>
            <a:cxnLst/>
            <a:rect r="r" b="b" t="t" l="l"/>
            <a:pathLst>
              <a:path h="5832094" w="7442448">
                <a:moveTo>
                  <a:pt x="0" y="0"/>
                </a:moveTo>
                <a:lnTo>
                  <a:pt x="7442448" y="0"/>
                </a:lnTo>
                <a:lnTo>
                  <a:pt x="7442448" y="5832094"/>
                </a:lnTo>
                <a:lnTo>
                  <a:pt x="0" y="5832094"/>
                </a:lnTo>
                <a:lnTo>
                  <a:pt x="0" y="0"/>
                </a:lnTo>
                <a:close/>
              </a:path>
            </a:pathLst>
          </a:custGeom>
          <a:blipFill>
            <a:blip r:embed="rId3"/>
            <a:stretch>
              <a:fillRect l="0" t="0" r="0" b="0"/>
            </a:stretch>
          </a:blipFill>
          <a:ln cap="rnd">
            <a:noFill/>
            <a:prstDash val="solid"/>
            <a:round/>
          </a:ln>
        </p:spPr>
      </p:sp>
      <p:sp>
        <p:nvSpPr>
          <p:cNvPr name="Freeform 4" id="4"/>
          <p:cNvSpPr/>
          <p:nvPr/>
        </p:nvSpPr>
        <p:spPr>
          <a:xfrm flipH="false" flipV="false" rot="-10651634">
            <a:off x="10681495" y="6354465"/>
            <a:ext cx="5085023" cy="1590225"/>
          </a:xfrm>
          <a:custGeom>
            <a:avLst/>
            <a:gdLst/>
            <a:ahLst/>
            <a:cxnLst/>
            <a:rect r="r" b="b" t="t" l="l"/>
            <a:pathLst>
              <a:path h="1590225" w="5085023">
                <a:moveTo>
                  <a:pt x="0" y="0"/>
                </a:moveTo>
                <a:lnTo>
                  <a:pt x="5085023" y="0"/>
                </a:lnTo>
                <a:lnTo>
                  <a:pt x="5085023" y="1590225"/>
                </a:lnTo>
                <a:lnTo>
                  <a:pt x="0" y="1590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528540" y="1695379"/>
            <a:ext cx="11983456"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CORRELATION WITH ENGAGEMENT RATE</a:t>
            </a:r>
          </a:p>
        </p:txBody>
      </p:sp>
      <p:sp>
        <p:nvSpPr>
          <p:cNvPr name="TextBox 6" id="6"/>
          <p:cNvSpPr txBox="true"/>
          <p:nvPr/>
        </p:nvSpPr>
        <p:spPr>
          <a:xfrm rot="0">
            <a:off x="1528540" y="3818741"/>
            <a:ext cx="4761433"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VIEWS VÀ ENGAGEMENT RATE (%)</a:t>
            </a:r>
          </a:p>
        </p:txBody>
      </p:sp>
      <p:sp>
        <p:nvSpPr>
          <p:cNvPr name="TextBox 7" id="7"/>
          <p:cNvSpPr txBox="true"/>
          <p:nvPr/>
        </p:nvSpPr>
        <p:spPr>
          <a:xfrm rot="0">
            <a:off x="1528540" y="2797269"/>
            <a:ext cx="4761433" cy="249555"/>
          </a:xfrm>
          <a:prstGeom prst="rect">
            <a:avLst/>
          </a:prstGeom>
        </p:spPr>
        <p:txBody>
          <a:bodyPr anchor="t" rtlCol="false" tIns="0" lIns="0" bIns="0" rIns="0">
            <a:spAutoFit/>
          </a:bodyPr>
          <a:lstStyle/>
          <a:p>
            <a:pPr algn="l">
              <a:lnSpc>
                <a:spcPts val="2070"/>
              </a:lnSpc>
            </a:pPr>
            <a:r>
              <a:rPr lang="en-US" sz="1800">
                <a:solidFill>
                  <a:srgbClr val="F4D314"/>
                </a:solidFill>
                <a:latin typeface="Muli"/>
                <a:ea typeface="Muli"/>
                <a:cs typeface="Muli"/>
                <a:sym typeface="Muli"/>
              </a:rPr>
              <a:t>(VIEWS, LIKES, COMMENTS, SHARES)</a:t>
            </a:r>
          </a:p>
        </p:txBody>
      </p:sp>
      <p:sp>
        <p:nvSpPr>
          <p:cNvPr name="TextBox 8" id="8"/>
          <p:cNvSpPr txBox="true"/>
          <p:nvPr/>
        </p:nvSpPr>
        <p:spPr>
          <a:xfrm rot="0">
            <a:off x="1528540" y="5640739"/>
            <a:ext cx="4761433"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LIKES VÀ ENGAGEMENT RATE (%)</a:t>
            </a:r>
          </a:p>
        </p:txBody>
      </p:sp>
      <p:sp>
        <p:nvSpPr>
          <p:cNvPr name="TextBox 9" id="9"/>
          <p:cNvSpPr txBox="true"/>
          <p:nvPr/>
        </p:nvSpPr>
        <p:spPr>
          <a:xfrm rot="0">
            <a:off x="1528540" y="7511449"/>
            <a:ext cx="6567307"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SHARES, COMMENT VÀ ENGAGEMENT RATE (%)</a:t>
            </a:r>
          </a:p>
        </p:txBody>
      </p:sp>
      <p:sp>
        <p:nvSpPr>
          <p:cNvPr name="TextBox 10" id="10"/>
          <p:cNvSpPr txBox="true"/>
          <p:nvPr/>
        </p:nvSpPr>
        <p:spPr>
          <a:xfrm rot="0">
            <a:off x="1528540" y="4531995"/>
            <a:ext cx="6732012"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Tương quan âm mạnh (-0.70) </a:t>
            </a:r>
          </a:p>
          <a:p>
            <a:pPr algn="l">
              <a:lnSpc>
                <a:spcPts val="2520"/>
              </a:lnSpc>
            </a:pPr>
            <a:r>
              <a:rPr lang="en-US" sz="1800">
                <a:solidFill>
                  <a:srgbClr val="FFFFFF"/>
                </a:solidFill>
                <a:latin typeface="Muli"/>
                <a:ea typeface="Muli"/>
                <a:cs typeface="Muli"/>
                <a:sym typeface="Muli"/>
              </a:rPr>
              <a:t>→ Những bài có nhiều view chưa chắc đã có tỷ lệ tương tác cao.</a:t>
            </a:r>
          </a:p>
        </p:txBody>
      </p:sp>
      <p:sp>
        <p:nvSpPr>
          <p:cNvPr name="TextBox 11" id="11"/>
          <p:cNvSpPr txBox="true"/>
          <p:nvPr/>
        </p:nvSpPr>
        <p:spPr>
          <a:xfrm rot="0">
            <a:off x="1528540" y="6406549"/>
            <a:ext cx="7038365"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Likes có tương quan tốt với Engagement Rate (+0.43) </a:t>
            </a:r>
          </a:p>
          <a:p>
            <a:pPr algn="l">
              <a:lnSpc>
                <a:spcPts val="2520"/>
              </a:lnSpc>
            </a:pPr>
            <a:r>
              <a:rPr lang="en-US" sz="1800">
                <a:solidFill>
                  <a:srgbClr val="FFFFFF"/>
                </a:solidFill>
                <a:latin typeface="Muli"/>
                <a:ea typeface="Muli"/>
                <a:cs typeface="Muli"/>
                <a:sym typeface="Muli"/>
              </a:rPr>
              <a:t>→ Lượt thích là chỉ số phản ánh hiệu quả tốt nhất trong tương tác.</a:t>
            </a:r>
          </a:p>
        </p:txBody>
      </p:sp>
      <p:sp>
        <p:nvSpPr>
          <p:cNvPr name="TextBox 12" id="12"/>
          <p:cNvSpPr txBox="true"/>
          <p:nvPr/>
        </p:nvSpPr>
        <p:spPr>
          <a:xfrm rot="0">
            <a:off x="1528540" y="8182009"/>
            <a:ext cx="6732012"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Shares và Comments có tương quan nhẹ với Engagement Rate. </a:t>
            </a:r>
          </a:p>
          <a:p>
            <a:pPr algn="l">
              <a:lnSpc>
                <a:spcPts val="2520"/>
              </a:lnSpc>
            </a:pPr>
            <a:r>
              <a:rPr lang="en-US" sz="1800">
                <a:solidFill>
                  <a:srgbClr val="FFFFFF"/>
                </a:solidFill>
                <a:latin typeface="Muli"/>
                <a:ea typeface="Muli"/>
                <a:cs typeface="Muli"/>
                <a:sym typeface="Muli"/>
              </a:rPr>
              <a:t>→ Không ảnh hưởng đến Engagement Rate.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44430"/>
            <a:ext cx="6453510" cy="3908303"/>
          </a:xfrm>
          <a:custGeom>
            <a:avLst/>
            <a:gdLst/>
            <a:ahLst/>
            <a:cxnLst/>
            <a:rect r="r" b="b" t="t" l="l"/>
            <a:pathLst>
              <a:path h="3908303" w="6453510">
                <a:moveTo>
                  <a:pt x="0" y="0"/>
                </a:moveTo>
                <a:lnTo>
                  <a:pt x="6453510" y="0"/>
                </a:lnTo>
                <a:lnTo>
                  <a:pt x="6453510" y="3908303"/>
                </a:lnTo>
                <a:lnTo>
                  <a:pt x="0" y="3908303"/>
                </a:lnTo>
                <a:lnTo>
                  <a:pt x="0" y="0"/>
                </a:lnTo>
                <a:close/>
              </a:path>
            </a:pathLst>
          </a:custGeom>
          <a:blipFill>
            <a:blip r:embed="rId3"/>
            <a:stretch>
              <a:fillRect l="0" t="0" r="-637" b="0"/>
            </a:stretch>
          </a:blipFill>
        </p:spPr>
      </p:sp>
      <p:sp>
        <p:nvSpPr>
          <p:cNvPr name="Freeform 4" id="4"/>
          <p:cNvSpPr/>
          <p:nvPr/>
        </p:nvSpPr>
        <p:spPr>
          <a:xfrm flipH="false" flipV="false" rot="0">
            <a:off x="1028700" y="2197943"/>
            <a:ext cx="14049524" cy="3266514"/>
          </a:xfrm>
          <a:custGeom>
            <a:avLst/>
            <a:gdLst/>
            <a:ahLst/>
            <a:cxnLst/>
            <a:rect r="r" b="b" t="t" l="l"/>
            <a:pathLst>
              <a:path h="3266514" w="14049524">
                <a:moveTo>
                  <a:pt x="0" y="0"/>
                </a:moveTo>
                <a:lnTo>
                  <a:pt x="14049524" y="0"/>
                </a:lnTo>
                <a:lnTo>
                  <a:pt x="14049524" y="3266514"/>
                </a:lnTo>
                <a:lnTo>
                  <a:pt x="0" y="3266514"/>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INSTAGRAM</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Post, Short Video</a:t>
            </a:r>
          </a:p>
        </p:txBody>
      </p:sp>
      <p:sp>
        <p:nvSpPr>
          <p:cNvPr name="TextBox 7" id="7"/>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Live Stream, Video</a:t>
            </a:r>
          </a:p>
        </p:txBody>
      </p:sp>
      <p:sp>
        <p:nvSpPr>
          <p:cNvPr name="TextBox 8" id="8"/>
          <p:cNvSpPr txBox="true"/>
          <p:nvPr/>
        </p:nvSpPr>
        <p:spPr>
          <a:xfrm rot="0">
            <a:off x="9144000" y="7254081"/>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 và Share: </a:t>
            </a:r>
          </a:p>
          <a:p>
            <a:pPr algn="ctr">
              <a:lnSpc>
                <a:spcPts val="3499"/>
              </a:lnSpc>
            </a:pPr>
            <a:r>
              <a:rPr lang="en-US" sz="2499">
                <a:solidFill>
                  <a:srgbClr val="FFFFFF"/>
                </a:solidFill>
                <a:latin typeface="Muli"/>
                <a:ea typeface="Muli"/>
                <a:cs typeface="Muli"/>
                <a:sym typeface="Muli"/>
              </a:rPr>
              <a:t>Live Stream, Short Video</a:t>
            </a:r>
          </a:p>
        </p:txBody>
      </p:sp>
      <p:sp>
        <p:nvSpPr>
          <p:cNvPr name="TextBox 9" id="9"/>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Live Stream, Video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DAGlORbI3tc</dc:identifier>
  <dcterms:modified xsi:type="dcterms:W3CDTF">2011-08-01T06:04:30Z</dcterms:modified>
  <cp:revision>1</cp:revision>
  <dc:title>Black and White Simple Professional Data Analysis Presentation</dc:title>
</cp:coreProperties>
</file>